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80" r:id="rId4"/>
    <p:sldId id="291" r:id="rId5"/>
    <p:sldId id="293" r:id="rId6"/>
    <p:sldId id="292" r:id="rId7"/>
    <p:sldId id="257" r:id="rId8"/>
    <p:sldId id="258" r:id="rId9"/>
    <p:sldId id="283" r:id="rId10"/>
    <p:sldId id="282" r:id="rId11"/>
    <p:sldId id="261" r:id="rId12"/>
    <p:sldId id="288" r:id="rId13"/>
    <p:sldId id="265" r:id="rId14"/>
    <p:sldId id="286" r:id="rId15"/>
    <p:sldId id="269" r:id="rId16"/>
    <p:sldId id="287" r:id="rId17"/>
    <p:sldId id="279" r:id="rId18"/>
    <p:sldId id="289" r:id="rId19"/>
    <p:sldId id="290" r:id="rId20"/>
    <p:sldId id="277" r:id="rId21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1520"/>
    <a:srgbClr val="0D1F2D"/>
    <a:srgbClr val="102332"/>
    <a:srgbClr val="102538"/>
    <a:srgbClr val="13293E"/>
    <a:srgbClr val="142D41"/>
    <a:srgbClr val="152F46"/>
    <a:srgbClr val="152F48"/>
    <a:srgbClr val="AF272D"/>
    <a:srgbClr val="891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9991" autoAdjust="0"/>
    <p:restoredTop sz="95833"/>
  </p:normalViewPr>
  <p:slideViewPr>
    <p:cSldViewPr snapToGrid="0">
      <p:cViewPr>
        <p:scale>
          <a:sx n="80" d="100"/>
          <a:sy n="80" d="100"/>
        </p:scale>
        <p:origin x="1008" y="76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tags" Target="tags/tag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684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540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669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602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317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9194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3681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9535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9021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9127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6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AADA8-982B-4536-87EC-4A00D1C6658A}" type="datetimeFigureOut">
              <a:rPr lang="zh-CN" altLang="en-US" smtClean="0"/>
              <a:t>2016/12/8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D0143-994F-457B-B336-960D169D1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03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tags" Target="../tags/tag12.xml"/><Relationship Id="rId12" Type="http://schemas.openxmlformats.org/officeDocument/2006/relationships/tags" Target="../tags/tag13.xml"/><Relationship Id="rId13" Type="http://schemas.openxmlformats.org/officeDocument/2006/relationships/tags" Target="../tags/tag14.xml"/><Relationship Id="rId14" Type="http://schemas.openxmlformats.org/officeDocument/2006/relationships/tags" Target="../tags/tag15.xml"/><Relationship Id="rId15" Type="http://schemas.openxmlformats.org/officeDocument/2006/relationships/tags" Target="../tags/tag16.xml"/><Relationship Id="rId16" Type="http://schemas.microsoft.com/office/2007/relationships/media" Target="../media/media1.m4a"/><Relationship Id="rId17" Type="http://schemas.openxmlformats.org/officeDocument/2006/relationships/audio" Target="../media/media1.m4a"/><Relationship Id="rId18" Type="http://schemas.openxmlformats.org/officeDocument/2006/relationships/slideLayout" Target="../slideLayouts/slideLayout1.xml"/><Relationship Id="rId19" Type="http://schemas.openxmlformats.org/officeDocument/2006/relationships/image" Target="../media/image1.png"/><Relationship Id="rId1" Type="http://schemas.openxmlformats.org/officeDocument/2006/relationships/tags" Target="../tags/tag2.xml"/><Relationship Id="rId2" Type="http://schemas.openxmlformats.org/officeDocument/2006/relationships/tags" Target="../tags/tag3.xml"/><Relationship Id="rId3" Type="http://schemas.openxmlformats.org/officeDocument/2006/relationships/tags" Target="../tags/tag4.xml"/><Relationship Id="rId4" Type="http://schemas.openxmlformats.org/officeDocument/2006/relationships/tags" Target="../tags/tag5.xml"/><Relationship Id="rId5" Type="http://schemas.openxmlformats.org/officeDocument/2006/relationships/tags" Target="../tags/tag6.xml"/><Relationship Id="rId6" Type="http://schemas.openxmlformats.org/officeDocument/2006/relationships/tags" Target="../tags/tag7.xml"/><Relationship Id="rId7" Type="http://schemas.openxmlformats.org/officeDocument/2006/relationships/tags" Target="../tags/tag8.xml"/><Relationship Id="rId8" Type="http://schemas.openxmlformats.org/officeDocument/2006/relationships/tags" Target="../tags/tag9.xml"/><Relationship Id="rId9" Type="http://schemas.openxmlformats.org/officeDocument/2006/relationships/tags" Target="../tags/tag10.xml"/><Relationship Id="rId10" Type="http://schemas.openxmlformats.org/officeDocument/2006/relationships/tags" Target="../tags/tag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1" Type="http://schemas.openxmlformats.org/officeDocument/2006/relationships/themeOverride" Target="../theme/themeOverride2.xml"/><Relationship Id="rId2" Type="http://schemas.microsoft.com/office/2007/relationships/media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1" Type="http://schemas.openxmlformats.org/officeDocument/2006/relationships/themeOverride" Target="../theme/themeOverride3.xml"/><Relationship Id="rId2" Type="http://schemas.microsoft.com/office/2007/relationships/media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1" Type="http://schemas.openxmlformats.org/officeDocument/2006/relationships/themeOverride" Target="../theme/themeOverride4.xml"/><Relationship Id="rId2" Type="http://schemas.microsoft.com/office/2007/relationships/media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1" Type="http://schemas.openxmlformats.org/officeDocument/2006/relationships/themeOverride" Target="../theme/themeOverride1.xml"/><Relationship Id="rId2" Type="http://schemas.microsoft.com/office/2007/relationships/media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63047"/>
            </a:gs>
            <a:gs pos="12000">
              <a:srgbClr val="152F46"/>
            </a:gs>
            <a:gs pos="87000">
              <a:srgbClr val="0D1B28"/>
            </a:gs>
            <a:gs pos="72000">
              <a:srgbClr val="0D1F2D"/>
            </a:gs>
            <a:gs pos="54816">
              <a:srgbClr val="112435"/>
            </a:gs>
            <a:gs pos="39000">
              <a:srgbClr val="142A3F"/>
            </a:gs>
            <a:gs pos="24000">
              <a:srgbClr val="142D43"/>
            </a:gs>
            <a:gs pos="100000">
              <a:srgbClr val="09161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A_等腰三角形 117"/>
          <p:cNvSpPr/>
          <p:nvPr>
            <p:custDataLst>
              <p:tags r:id="rId1"/>
            </p:custDataLst>
          </p:nvPr>
        </p:nvSpPr>
        <p:spPr>
          <a:xfrm>
            <a:off x="11418285" y="747829"/>
            <a:ext cx="480554" cy="414270"/>
          </a:xfrm>
          <a:prstGeom prst="triangle">
            <a:avLst/>
          </a:prstGeom>
          <a:solidFill>
            <a:srgbClr val="77D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PA_等腰三角形 119"/>
          <p:cNvSpPr/>
          <p:nvPr>
            <p:custDataLst>
              <p:tags r:id="rId2"/>
            </p:custDataLst>
          </p:nvPr>
        </p:nvSpPr>
        <p:spPr>
          <a:xfrm flipH="1" flipV="1">
            <a:off x="198220" y="5668432"/>
            <a:ext cx="480554" cy="414270"/>
          </a:xfrm>
          <a:prstGeom prst="triangle">
            <a:avLst/>
          </a:prstGeom>
          <a:solidFill>
            <a:srgbClr val="0AB9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1" name="PA_等腰三角形 130"/>
          <p:cNvSpPr/>
          <p:nvPr>
            <p:custDataLst>
              <p:tags r:id="rId3"/>
            </p:custDataLst>
          </p:nvPr>
        </p:nvSpPr>
        <p:spPr>
          <a:xfrm flipH="1" flipV="1">
            <a:off x="4752499" y="6204333"/>
            <a:ext cx="480554" cy="414270"/>
          </a:xfrm>
          <a:prstGeom prst="triangle">
            <a:avLst/>
          </a:prstGeom>
          <a:solidFill>
            <a:srgbClr val="1DAE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PA_等腰三角形 131"/>
          <p:cNvSpPr/>
          <p:nvPr>
            <p:custDataLst>
              <p:tags r:id="rId4"/>
            </p:custDataLst>
          </p:nvPr>
        </p:nvSpPr>
        <p:spPr>
          <a:xfrm flipH="1" flipV="1">
            <a:off x="11211150" y="6014572"/>
            <a:ext cx="480554" cy="414270"/>
          </a:xfrm>
          <a:prstGeom prst="triangle">
            <a:avLst/>
          </a:prstGeom>
          <a:solidFill>
            <a:srgbClr val="1595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PA_等腰三角形 132"/>
          <p:cNvSpPr/>
          <p:nvPr>
            <p:custDataLst>
              <p:tags r:id="rId5"/>
            </p:custDataLst>
          </p:nvPr>
        </p:nvSpPr>
        <p:spPr>
          <a:xfrm flipH="1">
            <a:off x="2130030" y="6082702"/>
            <a:ext cx="480554" cy="414270"/>
          </a:xfrm>
          <a:prstGeom prst="triangle">
            <a:avLst/>
          </a:prstGeom>
          <a:solidFill>
            <a:srgbClr val="93CB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PA_等腰三角形 144"/>
          <p:cNvSpPr/>
          <p:nvPr>
            <p:custDataLst>
              <p:tags r:id="rId6"/>
            </p:custDataLst>
          </p:nvPr>
        </p:nvSpPr>
        <p:spPr>
          <a:xfrm flipH="1" flipV="1">
            <a:off x="198220" y="954964"/>
            <a:ext cx="480554" cy="414270"/>
          </a:xfrm>
          <a:prstGeom prst="triangle">
            <a:avLst/>
          </a:prstGeom>
          <a:solidFill>
            <a:srgbClr val="F68D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PA_等腰三角形 145"/>
          <p:cNvSpPr/>
          <p:nvPr>
            <p:custDataLst>
              <p:tags r:id="rId7"/>
            </p:custDataLst>
          </p:nvPr>
        </p:nvSpPr>
        <p:spPr>
          <a:xfrm flipH="1">
            <a:off x="198220" y="3102614"/>
            <a:ext cx="480554" cy="414270"/>
          </a:xfrm>
          <a:prstGeom prst="triangle">
            <a:avLst/>
          </a:prstGeom>
          <a:solidFill>
            <a:srgbClr val="A1D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PA_等腰三角形 147"/>
          <p:cNvSpPr/>
          <p:nvPr>
            <p:custDataLst>
              <p:tags r:id="rId8"/>
            </p:custDataLst>
          </p:nvPr>
        </p:nvSpPr>
        <p:spPr>
          <a:xfrm flipH="1" flipV="1">
            <a:off x="7861686" y="6204333"/>
            <a:ext cx="480554" cy="414270"/>
          </a:xfrm>
          <a:prstGeom prst="triangle">
            <a:avLst/>
          </a:prstGeom>
          <a:solidFill>
            <a:srgbClr val="7DCE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PA_等腰三角形 155"/>
          <p:cNvSpPr/>
          <p:nvPr>
            <p:custDataLst>
              <p:tags r:id="rId9"/>
            </p:custDataLst>
          </p:nvPr>
        </p:nvSpPr>
        <p:spPr>
          <a:xfrm rot="16200000">
            <a:off x="9901328" y="300417"/>
            <a:ext cx="480554" cy="414270"/>
          </a:xfrm>
          <a:prstGeom prst="triangle">
            <a:avLst/>
          </a:prstGeom>
          <a:solidFill>
            <a:srgbClr val="F4D2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PA_等腰三角形 156"/>
          <p:cNvSpPr/>
          <p:nvPr>
            <p:custDataLst>
              <p:tags r:id="rId10"/>
            </p:custDataLst>
          </p:nvPr>
        </p:nvSpPr>
        <p:spPr>
          <a:xfrm rot="16200000">
            <a:off x="7414274" y="128116"/>
            <a:ext cx="480554" cy="414270"/>
          </a:xfrm>
          <a:prstGeom prst="triangle">
            <a:avLst/>
          </a:prstGeom>
          <a:solidFill>
            <a:srgbClr val="F68D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PA_等腰三角形 157"/>
          <p:cNvSpPr/>
          <p:nvPr>
            <p:custDataLst>
              <p:tags r:id="rId11"/>
            </p:custDataLst>
          </p:nvPr>
        </p:nvSpPr>
        <p:spPr>
          <a:xfrm rot="16200000">
            <a:off x="1830561" y="300417"/>
            <a:ext cx="480554" cy="414270"/>
          </a:xfrm>
          <a:prstGeom prst="triangle">
            <a:avLst/>
          </a:prstGeom>
          <a:solidFill>
            <a:srgbClr val="EE30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PA_等腰三角形 159"/>
          <p:cNvSpPr/>
          <p:nvPr>
            <p:custDataLst>
              <p:tags r:id="rId12"/>
            </p:custDataLst>
          </p:nvPr>
        </p:nvSpPr>
        <p:spPr>
          <a:xfrm rot="5400000" flipH="1">
            <a:off x="5585985" y="299473"/>
            <a:ext cx="480554" cy="414270"/>
          </a:xfrm>
          <a:prstGeom prst="triangle">
            <a:avLst/>
          </a:prstGeom>
          <a:solidFill>
            <a:srgbClr val="F04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PA_等腰三角形 161"/>
          <p:cNvSpPr/>
          <p:nvPr>
            <p:custDataLst>
              <p:tags r:id="rId13"/>
            </p:custDataLst>
          </p:nvPr>
        </p:nvSpPr>
        <p:spPr>
          <a:xfrm rot="16200000">
            <a:off x="3607858" y="247673"/>
            <a:ext cx="480554" cy="414270"/>
          </a:xfrm>
          <a:prstGeom prst="triangle">
            <a:avLst/>
          </a:prstGeom>
          <a:solidFill>
            <a:srgbClr val="881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PA_等腰三角形 169"/>
          <p:cNvSpPr/>
          <p:nvPr>
            <p:custDataLst>
              <p:tags r:id="rId14"/>
            </p:custDataLst>
          </p:nvPr>
        </p:nvSpPr>
        <p:spPr>
          <a:xfrm rot="5400000" flipH="1">
            <a:off x="11178008" y="3250398"/>
            <a:ext cx="480554" cy="414270"/>
          </a:xfrm>
          <a:prstGeom prst="triangle">
            <a:avLst/>
          </a:prstGeom>
          <a:solidFill>
            <a:srgbClr val="03B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PA_文本框 175"/>
          <p:cNvSpPr txBox="1"/>
          <p:nvPr>
            <p:custDataLst>
              <p:tags r:id="rId15"/>
            </p:custDataLst>
          </p:nvPr>
        </p:nvSpPr>
        <p:spPr>
          <a:xfrm>
            <a:off x="2955733" y="2193928"/>
            <a:ext cx="6401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Behavioral Economics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232624" y="3244334"/>
            <a:ext cx="172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 Emma Wu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99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46"/>
    </mc:Choice>
    <mc:Fallback xmlns="">
      <p:transition spd="slow" advTm="6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"/>
            <a:ext cx="12192000" cy="4020457"/>
          </a:xfrm>
          <a:prstGeom prst="rect">
            <a:avLst/>
          </a:pr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88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3" name="直接连接符 82"/>
          <p:cNvCxnSpPr>
            <a:stCxn id="7" idx="5"/>
          </p:cNvCxnSpPr>
          <p:nvPr/>
        </p:nvCxnSpPr>
        <p:spPr>
          <a:xfrm>
            <a:off x="3526092" y="2086811"/>
            <a:ext cx="1960717" cy="1166991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flipV="1">
            <a:off x="5462758" y="2482962"/>
            <a:ext cx="2160274" cy="77084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flipV="1">
            <a:off x="7623032" y="1266212"/>
            <a:ext cx="1446663" cy="1205168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>
            <a:off x="9036585" y="1237880"/>
            <a:ext cx="2198205" cy="848304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2587197" y="1147916"/>
            <a:ext cx="1099984" cy="1099984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102143" y="1580693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2206251" y="1158309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2494727" y="832688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2901483" y="678426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333337" y="730862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691355" y="977985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3893522" y="1363181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3893522" y="1798206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3333337" y="2430525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2901482" y="2482961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2494727" y="2328699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2206251" y="2003078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7468035" y="2316021"/>
            <a:ext cx="310718" cy="310718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7331019" y="2438270"/>
            <a:ext cx="66220" cy="66220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7360427" y="2318957"/>
            <a:ext cx="66220" cy="66220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7441914" y="2226977"/>
            <a:ext cx="66220" cy="66220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7556813" y="2183402"/>
            <a:ext cx="66220" cy="66220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678800" y="2198214"/>
            <a:ext cx="66220" cy="66220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7837039" y="2376828"/>
            <a:ext cx="66220" cy="66220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7837039" y="2499712"/>
            <a:ext cx="66220" cy="66220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7779932" y="2608520"/>
            <a:ext cx="66220" cy="66220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7678800" y="2678326"/>
            <a:ext cx="66220" cy="66220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7556812" y="2693138"/>
            <a:ext cx="66220" cy="66220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7441914" y="2649563"/>
            <a:ext cx="66220" cy="66220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7" name="组合 106"/>
          <p:cNvGrpSpPr/>
          <p:nvPr/>
        </p:nvGrpSpPr>
        <p:grpSpPr>
          <a:xfrm>
            <a:off x="8830000" y="1027960"/>
            <a:ext cx="467604" cy="470640"/>
            <a:chOff x="8777682" y="949902"/>
            <a:chExt cx="572240" cy="575956"/>
          </a:xfrm>
        </p:grpSpPr>
        <p:sp>
          <p:nvSpPr>
            <p:cNvPr id="53" name="椭圆 52"/>
            <p:cNvSpPr/>
            <p:nvPr/>
          </p:nvSpPr>
          <p:spPr>
            <a:xfrm>
              <a:off x="8914698" y="1082521"/>
              <a:ext cx="310718" cy="310718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8777682" y="1204770"/>
              <a:ext cx="66220" cy="66220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8807090" y="1085457"/>
              <a:ext cx="66220" cy="66220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8888577" y="993477"/>
              <a:ext cx="66220" cy="66220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9003476" y="949902"/>
              <a:ext cx="66220" cy="66220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9125463" y="964714"/>
              <a:ext cx="66220" cy="66220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9226595" y="1034520"/>
              <a:ext cx="66220" cy="66220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9283702" y="1143328"/>
              <a:ext cx="66220" cy="66220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9226595" y="1375020"/>
              <a:ext cx="66220" cy="66220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9125463" y="1444826"/>
              <a:ext cx="66220" cy="66220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9003475" y="1459638"/>
              <a:ext cx="66220" cy="66220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8807090" y="1324083"/>
              <a:ext cx="66220" cy="66220"/>
            </a:xfrm>
            <a:prstGeom prst="ellipse">
              <a:avLst/>
            </a:prstGeom>
            <a:solidFill>
              <a:srgbClr val="0DBE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9" name="椭圆 68"/>
          <p:cNvSpPr/>
          <p:nvPr/>
        </p:nvSpPr>
        <p:spPr>
          <a:xfrm>
            <a:off x="11103713" y="2080697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169655" y="1955055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237977" y="1929144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11310515" y="1937952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11370651" y="1979461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11404608" y="2044161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11404608" y="2117232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11370651" y="2181933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1310515" y="2223442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11237977" y="2232249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>
            <a:off x="11169655" y="2206338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>
            <a:off x="11121200" y="2151644"/>
            <a:ext cx="39377" cy="39377"/>
          </a:xfrm>
          <a:prstGeom prst="ellipse">
            <a:avLst/>
          </a:prstGeom>
          <a:solidFill>
            <a:srgbClr val="A9C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文本框 116"/>
          <p:cNvSpPr txBox="1"/>
          <p:nvPr/>
        </p:nvSpPr>
        <p:spPr>
          <a:xfrm>
            <a:off x="566805" y="4445068"/>
            <a:ext cx="2212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Realize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9" name="文本框 118"/>
          <p:cNvSpPr txBox="1"/>
          <p:nvPr/>
        </p:nvSpPr>
        <p:spPr>
          <a:xfrm>
            <a:off x="8135869" y="4979395"/>
            <a:ext cx="3754618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Framing! By changing </a:t>
            </a:r>
            <a:r>
              <a:rPr lang="en-US" altLang="zh-CN" dirty="0"/>
              <a:t>how alternatives were framed researchers could alter choices dramatically.</a:t>
            </a:r>
          </a:p>
        </p:txBody>
      </p:sp>
      <p:sp>
        <p:nvSpPr>
          <p:cNvPr id="105" name="矩形 5"/>
          <p:cNvSpPr/>
          <p:nvPr/>
        </p:nvSpPr>
        <p:spPr>
          <a:xfrm>
            <a:off x="4748834" y="832688"/>
            <a:ext cx="1997629" cy="922095"/>
          </a:xfrm>
          <a:prstGeom prst="rect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文本框 119"/>
          <p:cNvSpPr txBox="1"/>
          <p:nvPr/>
        </p:nvSpPr>
        <p:spPr>
          <a:xfrm>
            <a:off x="4813950" y="940972"/>
            <a:ext cx="18093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Result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1" name="文本框 111"/>
          <p:cNvSpPr txBox="1"/>
          <p:nvPr/>
        </p:nvSpPr>
        <p:spPr>
          <a:xfrm>
            <a:off x="2681414" y="1343965"/>
            <a:ext cx="9115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</a:p>
          <a:p>
            <a:pPr algn="ctr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73%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" name="椭圆 6"/>
          <p:cNvSpPr/>
          <p:nvPr/>
        </p:nvSpPr>
        <p:spPr>
          <a:xfrm>
            <a:off x="10584162" y="1444489"/>
            <a:ext cx="1099984" cy="1099984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7"/>
          <p:cNvSpPr/>
          <p:nvPr/>
        </p:nvSpPr>
        <p:spPr>
          <a:xfrm>
            <a:off x="10099108" y="1877266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椭圆 8"/>
          <p:cNvSpPr/>
          <p:nvPr/>
        </p:nvSpPr>
        <p:spPr>
          <a:xfrm>
            <a:off x="11713448" y="2498851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椭圆 9"/>
          <p:cNvSpPr/>
          <p:nvPr/>
        </p:nvSpPr>
        <p:spPr>
          <a:xfrm>
            <a:off x="10491692" y="1129261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椭圆 10"/>
          <p:cNvSpPr/>
          <p:nvPr/>
        </p:nvSpPr>
        <p:spPr>
          <a:xfrm>
            <a:off x="10898448" y="974999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11"/>
          <p:cNvSpPr/>
          <p:nvPr/>
        </p:nvSpPr>
        <p:spPr>
          <a:xfrm>
            <a:off x="11330302" y="1027435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椭圆 12"/>
          <p:cNvSpPr/>
          <p:nvPr/>
        </p:nvSpPr>
        <p:spPr>
          <a:xfrm>
            <a:off x="11688320" y="1274558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椭圆 13"/>
          <p:cNvSpPr/>
          <p:nvPr/>
        </p:nvSpPr>
        <p:spPr>
          <a:xfrm>
            <a:off x="11890487" y="1659754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椭圆 14"/>
          <p:cNvSpPr/>
          <p:nvPr/>
        </p:nvSpPr>
        <p:spPr>
          <a:xfrm>
            <a:off x="11890487" y="2094779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椭圆 16"/>
          <p:cNvSpPr/>
          <p:nvPr/>
        </p:nvSpPr>
        <p:spPr>
          <a:xfrm>
            <a:off x="11330302" y="2727098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椭圆 17"/>
          <p:cNvSpPr/>
          <p:nvPr/>
        </p:nvSpPr>
        <p:spPr>
          <a:xfrm>
            <a:off x="10898447" y="2779534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椭圆 18"/>
          <p:cNvSpPr/>
          <p:nvPr/>
        </p:nvSpPr>
        <p:spPr>
          <a:xfrm>
            <a:off x="10491692" y="2625272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椭圆 19"/>
          <p:cNvSpPr/>
          <p:nvPr/>
        </p:nvSpPr>
        <p:spPr>
          <a:xfrm>
            <a:off x="10203216" y="2299651"/>
            <a:ext cx="234429" cy="234429"/>
          </a:xfrm>
          <a:prstGeom prst="ellipse">
            <a:avLst/>
          </a:prstGeom>
          <a:solidFill>
            <a:srgbClr val="AB2C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文本框 111"/>
          <p:cNvSpPr txBox="1"/>
          <p:nvPr/>
        </p:nvSpPr>
        <p:spPr>
          <a:xfrm>
            <a:off x="10713879" y="1608232"/>
            <a:ext cx="9115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78%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文本框 111"/>
          <p:cNvSpPr txBox="1"/>
          <p:nvPr/>
        </p:nvSpPr>
        <p:spPr>
          <a:xfrm>
            <a:off x="7134146" y="2787907"/>
            <a:ext cx="9115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</a:p>
          <a:p>
            <a:pPr algn="ctr"/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27%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文本框 111"/>
          <p:cNvSpPr txBox="1"/>
          <p:nvPr/>
        </p:nvSpPr>
        <p:spPr>
          <a:xfrm>
            <a:off x="8672064" y="1528631"/>
            <a:ext cx="9115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en-US" altLang="zh-CN" sz="1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22%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文本框 118"/>
          <p:cNvSpPr txBox="1"/>
          <p:nvPr/>
        </p:nvSpPr>
        <p:spPr>
          <a:xfrm>
            <a:off x="566805" y="4959351"/>
            <a:ext cx="4350635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Choice A = </a:t>
            </a:r>
            <a:r>
              <a:rPr lang="en-US" altLang="zh-CN" dirty="0"/>
              <a:t>Choice C </a:t>
            </a:r>
            <a:r>
              <a:rPr lang="en-US" altLang="zh-CN" dirty="0" smtClean="0"/>
              <a:t> </a:t>
            </a:r>
            <a:endParaRPr lang="zh-CN" altLang="en-US" dirty="0" smtClean="0"/>
          </a:p>
          <a:p>
            <a:r>
              <a:rPr lang="en-US" altLang="zh-CN" dirty="0" smtClean="0"/>
              <a:t> </a:t>
            </a:r>
            <a:r>
              <a:rPr lang="en-US" altLang="zh-CN" dirty="0">
                <a:solidFill>
                  <a:srgbClr val="FF0000"/>
                </a:solidFill>
              </a:rPr>
              <a:t>Save 200 = Die </a:t>
            </a:r>
            <a:r>
              <a:rPr lang="en-US" altLang="zh-CN" dirty="0" smtClean="0">
                <a:solidFill>
                  <a:srgbClr val="FF0000"/>
                </a:solidFill>
              </a:rPr>
              <a:t>400</a:t>
            </a:r>
            <a:endParaRPr lang="en-US" altLang="zh-CN" dirty="0" smtClean="0"/>
          </a:p>
          <a:p>
            <a:r>
              <a:rPr lang="en-US" altLang="zh-CN" dirty="0" smtClean="0"/>
              <a:t>Choice B = Choice D  </a:t>
            </a:r>
            <a:endParaRPr lang="zh-CN" altLang="en-US" dirty="0" smtClean="0"/>
          </a:p>
          <a:p>
            <a:r>
              <a:rPr lang="en-US" altLang="zh-CN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1/3 chance save all 600= </a:t>
            </a:r>
            <a:r>
              <a:rPr lang="en-US" altLang="zh-CN" dirty="0">
                <a:solidFill>
                  <a:srgbClr val="FF0000"/>
                </a:solidFill>
              </a:rPr>
              <a:t>1</a:t>
            </a:r>
            <a:r>
              <a:rPr lang="en-US" altLang="zh-CN" dirty="0" smtClean="0">
                <a:solidFill>
                  <a:srgbClr val="FF0000"/>
                </a:solidFill>
              </a:rPr>
              <a:t>/3 chance no one die 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141" name="文本框 116"/>
          <p:cNvSpPr txBox="1"/>
          <p:nvPr/>
        </p:nvSpPr>
        <p:spPr>
          <a:xfrm>
            <a:off x="8061837" y="4445068"/>
            <a:ext cx="2212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Why?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2" name="文本框 116"/>
          <p:cNvSpPr txBox="1"/>
          <p:nvPr/>
        </p:nvSpPr>
        <p:spPr>
          <a:xfrm>
            <a:off x="5516844" y="4445068"/>
            <a:ext cx="2212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But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" name="文本框 118"/>
          <p:cNvSpPr txBox="1"/>
          <p:nvPr/>
        </p:nvSpPr>
        <p:spPr>
          <a:xfrm>
            <a:off x="5527254" y="4931013"/>
            <a:ext cx="1223691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>
                <a:solidFill>
                  <a:schemeClr val="tx1"/>
                </a:solidFill>
              </a:rPr>
              <a:t>Result</a:t>
            </a:r>
          </a:p>
          <a:p>
            <a:r>
              <a:rPr lang="en-US" altLang="zh-CN" dirty="0" smtClean="0">
                <a:solidFill>
                  <a:schemeClr val="tx1"/>
                </a:solidFill>
              </a:rPr>
              <a:t>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≠ C  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73% </a:t>
            </a:r>
            <a:r>
              <a:rPr lang="en-US" dirty="0" smtClean="0">
                <a:solidFill>
                  <a:srgbClr val="FF0000"/>
                </a:solidFill>
              </a:rPr>
              <a:t>≠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22%</a:t>
            </a:r>
          </a:p>
          <a:p>
            <a:r>
              <a:rPr lang="en-US" dirty="0">
                <a:solidFill>
                  <a:schemeClr val="tx1"/>
                </a:solidFill>
              </a:rPr>
              <a:t>B ≠</a:t>
            </a:r>
            <a:r>
              <a:rPr lang="en-US" dirty="0" smtClean="0">
                <a:solidFill>
                  <a:schemeClr val="tx1"/>
                </a:solidFill>
              </a:rPr>
              <a:t>D</a:t>
            </a:r>
            <a:endParaRPr lang="zh-CN" altLang="en-US" dirty="0" smtClean="0">
              <a:solidFill>
                <a:schemeClr val="tx1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27% </a:t>
            </a:r>
            <a:r>
              <a:rPr lang="en-US" dirty="0">
                <a:solidFill>
                  <a:srgbClr val="FF0000"/>
                </a:solidFill>
              </a:rPr>
              <a:t>≠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78%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</p:txBody>
      </p:sp>
      <p:pic>
        <p:nvPicPr>
          <p:cNvPr id="32" name="Sound 3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61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952"/>
    </mc:Choice>
    <mc:Fallback xmlns="">
      <p:transition spd="slow" advTm="56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0">
              <a:srgbClr val="12273A"/>
            </a:gs>
            <a:gs pos="79524">
              <a:srgbClr val="12283D"/>
            </a:gs>
            <a:gs pos="35000">
              <a:srgbClr val="0D1F2D"/>
            </a:gs>
            <a:gs pos="65000">
              <a:srgbClr val="0F2030"/>
            </a:gs>
            <a:gs pos="53000">
              <a:srgbClr val="0A1622"/>
            </a:gs>
            <a:gs pos="47000">
              <a:srgbClr val="0A1622"/>
            </a:gs>
            <a:gs pos="50000">
              <a:srgbClr val="0A1622"/>
            </a:gs>
            <a:gs pos="0">
              <a:srgbClr val="123049"/>
            </a:gs>
            <a:gs pos="100000">
              <a:srgbClr val="153249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/>
          <p:cNvSpPr/>
          <p:nvPr/>
        </p:nvSpPr>
        <p:spPr>
          <a:xfrm>
            <a:off x="5277794" y="4134350"/>
            <a:ext cx="818206" cy="697240"/>
          </a:xfrm>
          <a:prstGeom prst="triangle">
            <a:avLst/>
          </a:prstGeom>
          <a:solidFill>
            <a:srgbClr val="95CB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>
            <a:off x="6087890" y="4126240"/>
            <a:ext cx="818206" cy="705350"/>
          </a:xfrm>
          <a:prstGeom prst="triangle">
            <a:avLst/>
          </a:prstGeom>
          <a:solidFill>
            <a:srgbClr val="77D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flipH="1" flipV="1">
            <a:off x="5678787" y="4134350"/>
            <a:ext cx="818206" cy="705350"/>
          </a:xfrm>
          <a:prstGeom prst="triangle">
            <a:avLst/>
          </a:prstGeom>
          <a:solidFill>
            <a:srgbClr val="A0E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flipH="1" flipV="1">
            <a:off x="6496994" y="4126240"/>
            <a:ext cx="818206" cy="705350"/>
          </a:xfrm>
          <a:prstGeom prst="triangle">
            <a:avLst/>
          </a:prstGeom>
          <a:solidFill>
            <a:srgbClr val="0AB9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等腰三角形 8"/>
          <p:cNvSpPr/>
          <p:nvPr/>
        </p:nvSpPr>
        <p:spPr>
          <a:xfrm>
            <a:off x="5678787" y="3429000"/>
            <a:ext cx="818206" cy="705350"/>
          </a:xfrm>
          <a:prstGeom prst="triangle">
            <a:avLst/>
          </a:prstGeom>
          <a:solidFill>
            <a:srgbClr val="1DAC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>
            <a:off x="6087890" y="2723651"/>
            <a:ext cx="818206" cy="705350"/>
          </a:xfrm>
          <a:prstGeom prst="triangle">
            <a:avLst/>
          </a:prstGeom>
          <a:solidFill>
            <a:srgbClr val="FAB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flipH="1" flipV="1">
            <a:off x="6079781" y="3420890"/>
            <a:ext cx="818206" cy="713459"/>
          </a:xfrm>
          <a:prstGeom prst="triangle">
            <a:avLst/>
          </a:prstGeom>
          <a:solidFill>
            <a:srgbClr val="FED4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flipH="1" flipV="1">
            <a:off x="6496994" y="2723651"/>
            <a:ext cx="818206" cy="705350"/>
          </a:xfrm>
          <a:prstGeom prst="triangle">
            <a:avLst/>
          </a:prstGeom>
          <a:solidFill>
            <a:srgbClr val="FB8F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flipH="1" flipV="1">
            <a:off x="6087890" y="2018301"/>
            <a:ext cx="818206" cy="705350"/>
          </a:xfrm>
          <a:prstGeom prst="triangle">
            <a:avLst/>
          </a:prstGeom>
          <a:solidFill>
            <a:srgbClr val="EE4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>
            <a:off x="6496994" y="2018301"/>
            <a:ext cx="818206" cy="705350"/>
          </a:xfrm>
          <a:prstGeom prst="triangle">
            <a:avLst/>
          </a:prstGeom>
          <a:solidFill>
            <a:srgbClr val="E86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>
            <a:off x="5686897" y="2018301"/>
            <a:ext cx="818206" cy="705350"/>
          </a:xfrm>
          <a:prstGeom prst="triangle">
            <a:avLst/>
          </a:prstGeom>
          <a:solidFill>
            <a:srgbClr val="B12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>
            <a:off x="4876800" y="2018301"/>
            <a:ext cx="818206" cy="705350"/>
          </a:xfrm>
          <a:prstGeom prst="triangle">
            <a:avLst/>
          </a:prstGeom>
          <a:solidFill>
            <a:srgbClr val="6D15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flipH="1" flipV="1">
            <a:off x="5285903" y="2018301"/>
            <a:ext cx="818206" cy="705350"/>
          </a:xfrm>
          <a:prstGeom prst="triangle">
            <a:avLst/>
          </a:prstGeom>
          <a:solidFill>
            <a:srgbClr val="8A18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flipH="1" flipV="1">
            <a:off x="4876800" y="2723651"/>
            <a:ext cx="818206" cy="705350"/>
          </a:xfrm>
          <a:prstGeom prst="triangle">
            <a:avLst/>
          </a:prstGeom>
          <a:solidFill>
            <a:srgbClr val="EB4F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>
            <a:stCxn id="17" idx="4"/>
          </p:cNvCxnSpPr>
          <p:nvPr/>
        </p:nvCxnSpPr>
        <p:spPr>
          <a:xfrm flipH="1" flipV="1">
            <a:off x="2713703" y="0"/>
            <a:ext cx="2572200" cy="2018301"/>
          </a:xfrm>
          <a:prstGeom prst="line">
            <a:avLst/>
          </a:prstGeom>
          <a:ln w="3175">
            <a:solidFill>
              <a:schemeClr val="bg1"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18" idx="4"/>
          </p:cNvCxnSpPr>
          <p:nvPr/>
        </p:nvCxnSpPr>
        <p:spPr>
          <a:xfrm flipH="1" flipV="1">
            <a:off x="0" y="1150374"/>
            <a:ext cx="4876800" cy="1573277"/>
          </a:xfrm>
          <a:prstGeom prst="line">
            <a:avLst/>
          </a:prstGeom>
          <a:ln w="3175">
            <a:solidFill>
              <a:schemeClr val="bg1"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18" idx="0"/>
          </p:cNvCxnSpPr>
          <p:nvPr/>
        </p:nvCxnSpPr>
        <p:spPr>
          <a:xfrm flipH="1">
            <a:off x="0" y="3429001"/>
            <a:ext cx="5285903" cy="1058024"/>
          </a:xfrm>
          <a:prstGeom prst="line">
            <a:avLst/>
          </a:prstGeom>
          <a:ln w="3175">
            <a:solidFill>
              <a:schemeClr val="bg1"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5" idx="2"/>
          </p:cNvCxnSpPr>
          <p:nvPr/>
        </p:nvCxnSpPr>
        <p:spPr>
          <a:xfrm flipH="1">
            <a:off x="2430291" y="4831590"/>
            <a:ext cx="2847503" cy="2026410"/>
          </a:xfrm>
          <a:prstGeom prst="straightConnector1">
            <a:avLst/>
          </a:prstGeom>
          <a:ln w="3175">
            <a:solidFill>
              <a:schemeClr val="bg1">
                <a:alpha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6079781" y="4839700"/>
            <a:ext cx="1441896" cy="2018300"/>
          </a:xfrm>
          <a:prstGeom prst="line">
            <a:avLst/>
          </a:prstGeom>
          <a:ln w="3175">
            <a:solidFill>
              <a:schemeClr val="bg1"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stCxn id="8" idx="2"/>
          </p:cNvCxnSpPr>
          <p:nvPr/>
        </p:nvCxnSpPr>
        <p:spPr>
          <a:xfrm>
            <a:off x="7315200" y="4126240"/>
            <a:ext cx="4876800" cy="1402589"/>
          </a:xfrm>
          <a:prstGeom prst="line">
            <a:avLst/>
          </a:prstGeom>
          <a:ln w="3175">
            <a:solidFill>
              <a:schemeClr val="bg1"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>
            <a:stCxn id="12" idx="0"/>
          </p:cNvCxnSpPr>
          <p:nvPr/>
        </p:nvCxnSpPr>
        <p:spPr>
          <a:xfrm>
            <a:off x="6906097" y="3429001"/>
            <a:ext cx="5285903" cy="529012"/>
          </a:xfrm>
          <a:prstGeom prst="line">
            <a:avLst/>
          </a:prstGeom>
          <a:ln w="3175">
            <a:solidFill>
              <a:schemeClr val="bg1"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>
            <a:stCxn id="14" idx="4"/>
          </p:cNvCxnSpPr>
          <p:nvPr/>
        </p:nvCxnSpPr>
        <p:spPr>
          <a:xfrm flipV="1">
            <a:off x="7315200" y="1052501"/>
            <a:ext cx="4876800" cy="1671150"/>
          </a:xfrm>
          <a:prstGeom prst="line">
            <a:avLst/>
          </a:prstGeom>
          <a:ln w="3175">
            <a:solidFill>
              <a:schemeClr val="bg1"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stCxn id="13" idx="2"/>
          </p:cNvCxnSpPr>
          <p:nvPr/>
        </p:nvCxnSpPr>
        <p:spPr>
          <a:xfrm flipV="1">
            <a:off x="6906096" y="0"/>
            <a:ext cx="1618472" cy="2018301"/>
          </a:xfrm>
          <a:prstGeom prst="line">
            <a:avLst/>
          </a:prstGeom>
          <a:ln w="3175">
            <a:solidFill>
              <a:schemeClr val="bg1"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stCxn id="17" idx="2"/>
          </p:cNvCxnSpPr>
          <p:nvPr/>
        </p:nvCxnSpPr>
        <p:spPr>
          <a:xfrm flipH="1" flipV="1">
            <a:off x="6079781" y="39296"/>
            <a:ext cx="24328" cy="1979005"/>
          </a:xfrm>
          <a:prstGeom prst="line">
            <a:avLst/>
          </a:prstGeom>
          <a:ln w="3175">
            <a:solidFill>
              <a:schemeClr val="bg1"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等腰三角形 40"/>
          <p:cNvSpPr/>
          <p:nvPr/>
        </p:nvSpPr>
        <p:spPr>
          <a:xfrm rot="6382168">
            <a:off x="2230747" y="1682420"/>
            <a:ext cx="739732" cy="637700"/>
          </a:xfrm>
          <a:prstGeom prst="triangle">
            <a:avLst/>
          </a:prstGeom>
          <a:solidFill>
            <a:srgbClr val="6315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等腰三角形 41"/>
          <p:cNvSpPr/>
          <p:nvPr/>
        </p:nvSpPr>
        <p:spPr>
          <a:xfrm rot="6382168">
            <a:off x="4063489" y="2393193"/>
            <a:ext cx="342436" cy="295204"/>
          </a:xfrm>
          <a:prstGeom prst="triangle">
            <a:avLst/>
          </a:prstGeom>
          <a:solidFill>
            <a:srgbClr val="C762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等腰三角形 42"/>
          <p:cNvSpPr/>
          <p:nvPr/>
        </p:nvSpPr>
        <p:spPr>
          <a:xfrm rot="4551023">
            <a:off x="1257710" y="3955968"/>
            <a:ext cx="568572" cy="490148"/>
          </a:xfrm>
          <a:prstGeom prst="triangle">
            <a:avLst/>
          </a:prstGeom>
          <a:solidFill>
            <a:srgbClr val="8A18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等腰三角形 43"/>
          <p:cNvSpPr/>
          <p:nvPr/>
        </p:nvSpPr>
        <p:spPr>
          <a:xfrm rot="4283323">
            <a:off x="3511461" y="3656074"/>
            <a:ext cx="288134" cy="248392"/>
          </a:xfrm>
          <a:prstGeom prst="triangle">
            <a:avLst/>
          </a:prstGeom>
          <a:solidFill>
            <a:srgbClr val="8645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等腰三角形 44"/>
          <p:cNvSpPr/>
          <p:nvPr/>
        </p:nvSpPr>
        <p:spPr>
          <a:xfrm rot="10384277">
            <a:off x="3993063" y="5568103"/>
            <a:ext cx="315554" cy="272030"/>
          </a:xfrm>
          <a:prstGeom prst="triangle">
            <a:avLst/>
          </a:prstGeom>
          <a:solidFill>
            <a:srgbClr val="BADC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45"/>
          <p:cNvSpPr/>
          <p:nvPr/>
        </p:nvSpPr>
        <p:spPr>
          <a:xfrm rot="10496332">
            <a:off x="3069217" y="6046708"/>
            <a:ext cx="526612" cy="453976"/>
          </a:xfrm>
          <a:prstGeom prst="triangle">
            <a:avLst/>
          </a:prstGeom>
          <a:solidFill>
            <a:srgbClr val="22AF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等腰三角形 46"/>
          <p:cNvSpPr/>
          <p:nvPr/>
        </p:nvSpPr>
        <p:spPr>
          <a:xfrm rot="3328142">
            <a:off x="8459897" y="4315789"/>
            <a:ext cx="512310" cy="441646"/>
          </a:xfrm>
          <a:prstGeom prst="triangle">
            <a:avLst/>
          </a:prstGeom>
          <a:solidFill>
            <a:srgbClr val="A9DB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等腰三角形 47"/>
          <p:cNvSpPr/>
          <p:nvPr/>
        </p:nvSpPr>
        <p:spPr>
          <a:xfrm rot="2424910">
            <a:off x="10247720" y="4629998"/>
            <a:ext cx="739732" cy="637700"/>
          </a:xfrm>
          <a:prstGeom prst="triangle">
            <a:avLst/>
          </a:prstGeom>
          <a:solidFill>
            <a:srgbClr val="1D9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等腰三角形 48"/>
          <p:cNvSpPr/>
          <p:nvPr/>
        </p:nvSpPr>
        <p:spPr>
          <a:xfrm rot="951123" flipH="1">
            <a:off x="7735977" y="2397155"/>
            <a:ext cx="290894" cy="250770"/>
          </a:xfrm>
          <a:prstGeom prst="triangle">
            <a:avLst/>
          </a:prstGeom>
          <a:solidFill>
            <a:srgbClr val="E2DE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等腰三角形 49"/>
          <p:cNvSpPr/>
          <p:nvPr/>
        </p:nvSpPr>
        <p:spPr>
          <a:xfrm rot="7217020">
            <a:off x="9099135" y="1848821"/>
            <a:ext cx="450020" cy="387948"/>
          </a:xfrm>
          <a:prstGeom prst="triangle">
            <a:avLst/>
          </a:prstGeom>
          <a:solidFill>
            <a:srgbClr val="AEB9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等腰三角形 50"/>
          <p:cNvSpPr/>
          <p:nvPr/>
        </p:nvSpPr>
        <p:spPr>
          <a:xfrm rot="3514508">
            <a:off x="5857551" y="165637"/>
            <a:ext cx="565902" cy="487846"/>
          </a:xfrm>
          <a:prstGeom prst="triangle">
            <a:avLst/>
          </a:prstGeom>
          <a:solidFill>
            <a:srgbClr val="F28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等腰三角形 51"/>
          <p:cNvSpPr/>
          <p:nvPr/>
        </p:nvSpPr>
        <p:spPr>
          <a:xfrm rot="5241523">
            <a:off x="7557318" y="865377"/>
            <a:ext cx="299882" cy="258518"/>
          </a:xfrm>
          <a:prstGeom prst="triangle">
            <a:avLst/>
          </a:prstGeom>
          <a:solidFill>
            <a:srgbClr val="F4C7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等腰三角形 52"/>
          <p:cNvSpPr/>
          <p:nvPr/>
        </p:nvSpPr>
        <p:spPr>
          <a:xfrm rot="8204546" flipH="1">
            <a:off x="5030999" y="1791782"/>
            <a:ext cx="175102" cy="150950"/>
          </a:xfrm>
          <a:prstGeom prst="triangle">
            <a:avLst/>
          </a:prstGeom>
          <a:solidFill>
            <a:srgbClr val="A033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等腰三角形 53"/>
          <p:cNvSpPr/>
          <p:nvPr/>
        </p:nvSpPr>
        <p:spPr>
          <a:xfrm rot="7527870">
            <a:off x="10655567" y="1212279"/>
            <a:ext cx="739732" cy="637700"/>
          </a:xfrm>
          <a:prstGeom prst="triangle">
            <a:avLst/>
          </a:prstGeom>
          <a:solidFill>
            <a:srgbClr val="8596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104"/>
          <p:cNvSpPr txBox="1"/>
          <p:nvPr/>
        </p:nvSpPr>
        <p:spPr>
          <a:xfrm>
            <a:off x="1234862" y="4950988"/>
            <a:ext cx="100765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Generosity and </a:t>
            </a: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Selflessness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599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9637"/>
    </mc:Choice>
    <mc:Fallback xmlns="">
      <p:transition spd="slow" advTm="9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/>
          <p:nvPr/>
        </p:nvSpPr>
        <p:spPr>
          <a:xfrm flipH="1">
            <a:off x="0" y="0"/>
            <a:ext cx="6466116" cy="6858000"/>
          </a:xfrm>
          <a:custGeom>
            <a:avLst/>
            <a:gdLst>
              <a:gd name="connsiteX0" fmla="*/ 6466116 w 6466116"/>
              <a:gd name="connsiteY0" fmla="*/ 0 h 6858000"/>
              <a:gd name="connsiteX1" fmla="*/ 370116 w 6466116"/>
              <a:gd name="connsiteY1" fmla="*/ 0 h 6858000"/>
              <a:gd name="connsiteX2" fmla="*/ 370116 w 6466116"/>
              <a:gd name="connsiteY2" fmla="*/ 3214333 h 6858000"/>
              <a:gd name="connsiteX3" fmla="*/ 0 w 6466116"/>
              <a:gd name="connsiteY3" fmla="*/ 3429000 h 6858000"/>
              <a:gd name="connsiteX4" fmla="*/ 370116 w 6466116"/>
              <a:gd name="connsiteY4" fmla="*/ 3643667 h 6858000"/>
              <a:gd name="connsiteX5" fmla="*/ 370116 w 6466116"/>
              <a:gd name="connsiteY5" fmla="*/ 6858000 h 6858000"/>
              <a:gd name="connsiteX6" fmla="*/ 6466116 w 6466116"/>
              <a:gd name="connsiteY6" fmla="*/ 6858000 h 6858000"/>
              <a:gd name="connsiteX7" fmla="*/ 6466116 w 6466116"/>
              <a:gd name="connsiteY7" fmla="*/ 4397829 h 6858000"/>
              <a:gd name="connsiteX8" fmla="*/ 6466116 w 6466116"/>
              <a:gd name="connsiteY8" fmla="*/ 3730171 h 6858000"/>
              <a:gd name="connsiteX9" fmla="*/ 6466116 w 6466116"/>
              <a:gd name="connsiteY9" fmla="*/ 3127829 h 6858000"/>
              <a:gd name="connsiteX10" fmla="*/ 6466116 w 6466116"/>
              <a:gd name="connsiteY10" fmla="*/ 26416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6116" h="6858000">
                <a:moveTo>
                  <a:pt x="6466116" y="0"/>
                </a:moveTo>
                <a:lnTo>
                  <a:pt x="370116" y="0"/>
                </a:lnTo>
                <a:lnTo>
                  <a:pt x="370116" y="3214333"/>
                </a:lnTo>
                <a:lnTo>
                  <a:pt x="0" y="3429000"/>
                </a:lnTo>
                <a:lnTo>
                  <a:pt x="370116" y="3643667"/>
                </a:lnTo>
                <a:lnTo>
                  <a:pt x="370116" y="6858000"/>
                </a:lnTo>
                <a:lnTo>
                  <a:pt x="6466116" y="6858000"/>
                </a:lnTo>
                <a:lnTo>
                  <a:pt x="6466116" y="4397829"/>
                </a:lnTo>
                <a:lnTo>
                  <a:pt x="6466116" y="3730171"/>
                </a:lnTo>
                <a:lnTo>
                  <a:pt x="6466116" y="3127829"/>
                </a:lnTo>
                <a:lnTo>
                  <a:pt x="6466116" y="2641600"/>
                </a:lnTo>
                <a:close/>
              </a:path>
            </a:pathLst>
          </a:cu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88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4223653" y="2830719"/>
            <a:ext cx="680456" cy="680456"/>
          </a:xfrm>
          <a:prstGeom prst="ellipse">
            <a:avLst/>
          </a:prstGeom>
          <a:solidFill>
            <a:srgbClr val="08B7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椭圆 54"/>
          <p:cNvSpPr/>
          <p:nvPr/>
        </p:nvSpPr>
        <p:spPr>
          <a:xfrm>
            <a:off x="4011521" y="3932975"/>
            <a:ext cx="527900" cy="527900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椭圆 55"/>
          <p:cNvSpPr/>
          <p:nvPr/>
        </p:nvSpPr>
        <p:spPr>
          <a:xfrm>
            <a:off x="3376852" y="4279150"/>
            <a:ext cx="650036" cy="650036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7" name="椭圆 56"/>
          <p:cNvSpPr/>
          <p:nvPr/>
        </p:nvSpPr>
        <p:spPr>
          <a:xfrm>
            <a:off x="2920813" y="4677264"/>
            <a:ext cx="439444" cy="439444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9" name="椭圆 58"/>
          <p:cNvSpPr/>
          <p:nvPr/>
        </p:nvSpPr>
        <p:spPr>
          <a:xfrm>
            <a:off x="2437742" y="4666717"/>
            <a:ext cx="410108" cy="410108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椭圆 59"/>
          <p:cNvSpPr/>
          <p:nvPr/>
        </p:nvSpPr>
        <p:spPr>
          <a:xfrm>
            <a:off x="2216807" y="4825660"/>
            <a:ext cx="188000" cy="188000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椭圆 60"/>
          <p:cNvSpPr/>
          <p:nvPr/>
        </p:nvSpPr>
        <p:spPr>
          <a:xfrm>
            <a:off x="1975710" y="4683771"/>
            <a:ext cx="188000" cy="188000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2" name="椭圆 61"/>
          <p:cNvSpPr/>
          <p:nvPr/>
        </p:nvSpPr>
        <p:spPr>
          <a:xfrm>
            <a:off x="1649710" y="4410346"/>
            <a:ext cx="268810" cy="268810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椭圆 62"/>
          <p:cNvSpPr/>
          <p:nvPr/>
        </p:nvSpPr>
        <p:spPr>
          <a:xfrm>
            <a:off x="1432118" y="4100674"/>
            <a:ext cx="309672" cy="309672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6" name="椭圆 65"/>
          <p:cNvSpPr/>
          <p:nvPr/>
        </p:nvSpPr>
        <p:spPr>
          <a:xfrm>
            <a:off x="1387278" y="2103348"/>
            <a:ext cx="456496" cy="456496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8" name="椭圆 67"/>
          <p:cNvSpPr/>
          <p:nvPr/>
        </p:nvSpPr>
        <p:spPr>
          <a:xfrm>
            <a:off x="1795984" y="1728529"/>
            <a:ext cx="318882" cy="318882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椭圆 68"/>
          <p:cNvSpPr/>
          <p:nvPr/>
        </p:nvSpPr>
        <p:spPr>
          <a:xfrm>
            <a:off x="2201004" y="1518979"/>
            <a:ext cx="440596" cy="440596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0" name="椭圆 69"/>
          <p:cNvSpPr/>
          <p:nvPr/>
        </p:nvSpPr>
        <p:spPr>
          <a:xfrm>
            <a:off x="2691819" y="1408730"/>
            <a:ext cx="346252" cy="346252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椭圆 70"/>
          <p:cNvSpPr/>
          <p:nvPr/>
        </p:nvSpPr>
        <p:spPr>
          <a:xfrm>
            <a:off x="3061433" y="1402164"/>
            <a:ext cx="212004" cy="212004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椭圆 71"/>
          <p:cNvSpPr/>
          <p:nvPr/>
        </p:nvSpPr>
        <p:spPr>
          <a:xfrm>
            <a:off x="3355805" y="1447909"/>
            <a:ext cx="355400" cy="355400"/>
          </a:xfrm>
          <a:prstGeom prst="ellipse">
            <a:avLst/>
          </a:prstGeom>
          <a:solidFill>
            <a:srgbClr val="F18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椭圆 72"/>
          <p:cNvSpPr/>
          <p:nvPr/>
        </p:nvSpPr>
        <p:spPr>
          <a:xfrm>
            <a:off x="3654113" y="1722387"/>
            <a:ext cx="248674" cy="248674"/>
          </a:xfrm>
          <a:prstGeom prst="ellipse">
            <a:avLst/>
          </a:prstGeom>
          <a:solidFill>
            <a:srgbClr val="F7D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椭圆 73"/>
          <p:cNvSpPr/>
          <p:nvPr/>
        </p:nvSpPr>
        <p:spPr>
          <a:xfrm>
            <a:off x="4099316" y="2141755"/>
            <a:ext cx="248674" cy="248674"/>
          </a:xfrm>
          <a:prstGeom prst="ellipse">
            <a:avLst/>
          </a:prstGeom>
          <a:solidFill>
            <a:srgbClr val="25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文本框 75"/>
          <p:cNvSpPr txBox="1"/>
          <p:nvPr/>
        </p:nvSpPr>
        <p:spPr>
          <a:xfrm>
            <a:off x="6766365" y="533037"/>
            <a:ext cx="45907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Econ Model Assumes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6940621" y="1401727"/>
            <a:ext cx="218924" cy="218924"/>
          </a:xfrm>
          <a:prstGeom prst="ellipse">
            <a:avLst/>
          </a:prstGeom>
          <a:solidFill>
            <a:srgbClr val="AE2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7247680" y="1332733"/>
            <a:ext cx="4398887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Everyone is rational</a:t>
            </a:r>
          </a:p>
          <a:p>
            <a:pPr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(make choices that maximize utility )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932045" y="2292781"/>
            <a:ext cx="218924" cy="218924"/>
          </a:xfrm>
          <a:prstGeom prst="ellipse">
            <a:avLst/>
          </a:prstGeom>
          <a:solidFill>
            <a:srgbClr val="F58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7247681" y="2241240"/>
            <a:ext cx="3955954" cy="3508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Everyone is to be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“self-interested”</a:t>
            </a:r>
          </a:p>
        </p:txBody>
      </p:sp>
      <p:sp>
        <p:nvSpPr>
          <p:cNvPr id="93" name="椭圆 92"/>
          <p:cNvSpPr/>
          <p:nvPr/>
        </p:nvSpPr>
        <p:spPr>
          <a:xfrm>
            <a:off x="6940621" y="3735573"/>
            <a:ext cx="218924" cy="218924"/>
          </a:xfrm>
          <a:prstGeom prst="ellipse">
            <a:avLst/>
          </a:prstGeom>
          <a:solidFill>
            <a:srgbClr val="FAC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文本框 93"/>
          <p:cNvSpPr txBox="1"/>
          <p:nvPr/>
        </p:nvSpPr>
        <p:spPr>
          <a:xfrm>
            <a:off x="7311372" y="3693436"/>
            <a:ext cx="3955954" cy="3508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realistic side of human relationship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946520" y="4265204"/>
            <a:ext cx="218924" cy="218924"/>
          </a:xfrm>
          <a:prstGeom prst="ellipse">
            <a:avLst/>
          </a:prstGeom>
          <a:solidFill>
            <a:srgbClr val="1DA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7287653" y="4179429"/>
            <a:ext cx="4012694" cy="3508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 1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Donations to charity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6932045" y="4967363"/>
            <a:ext cx="218924" cy="218924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文本框 97"/>
          <p:cNvSpPr txBox="1"/>
          <p:nvPr/>
        </p:nvSpPr>
        <p:spPr>
          <a:xfrm>
            <a:off x="7287653" y="4825660"/>
            <a:ext cx="4012694" cy="8679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 2: Parent-child relationship. Where Parent’s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utility depends on child’s consumption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1029398" y="2351737"/>
            <a:ext cx="38747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Generosity</a:t>
            </a:r>
          </a:p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 </a:t>
            </a: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Selflessness</a:t>
            </a:r>
          </a:p>
        </p:txBody>
      </p:sp>
      <p:sp>
        <p:nvSpPr>
          <p:cNvPr id="77" name="椭圆 73"/>
          <p:cNvSpPr/>
          <p:nvPr/>
        </p:nvSpPr>
        <p:spPr>
          <a:xfrm>
            <a:off x="3902550" y="1737598"/>
            <a:ext cx="413319" cy="413319"/>
          </a:xfrm>
          <a:prstGeom prst="ellipse">
            <a:avLst/>
          </a:prstGeom>
          <a:solidFill>
            <a:srgbClr val="25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8" name="文本框 75"/>
          <p:cNvSpPr txBox="1"/>
          <p:nvPr/>
        </p:nvSpPr>
        <p:spPr>
          <a:xfrm>
            <a:off x="6932045" y="3150798"/>
            <a:ext cx="4259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The Problem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椭圆 55"/>
          <p:cNvSpPr/>
          <p:nvPr/>
        </p:nvSpPr>
        <p:spPr>
          <a:xfrm>
            <a:off x="882751" y="2895778"/>
            <a:ext cx="650036" cy="650036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1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322"/>
    </mc:Choice>
    <mc:Fallback xmlns="">
      <p:transition spd="slow" advTm="41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0">
              <a:srgbClr val="12273A"/>
            </a:gs>
            <a:gs pos="79524">
              <a:srgbClr val="12283D"/>
            </a:gs>
            <a:gs pos="35000">
              <a:srgbClr val="0D1F2D"/>
            </a:gs>
            <a:gs pos="65000">
              <a:srgbClr val="0F2030"/>
            </a:gs>
            <a:gs pos="53000">
              <a:srgbClr val="0A1622"/>
            </a:gs>
            <a:gs pos="47000">
              <a:srgbClr val="0A1622"/>
            </a:gs>
            <a:gs pos="50000">
              <a:srgbClr val="0A1622"/>
            </a:gs>
            <a:gs pos="0">
              <a:srgbClr val="123049"/>
            </a:gs>
            <a:gs pos="100000">
              <a:srgbClr val="153249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直接连接符 63"/>
          <p:cNvCxnSpPr/>
          <p:nvPr/>
        </p:nvCxnSpPr>
        <p:spPr>
          <a:xfrm>
            <a:off x="104866" y="-9319"/>
            <a:ext cx="12073055" cy="6867319"/>
          </a:xfrm>
          <a:prstGeom prst="line">
            <a:avLst/>
          </a:prstGeom>
          <a:ln w="3175">
            <a:solidFill>
              <a:schemeClr val="bg1">
                <a:lumMod val="85000"/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flipV="1">
            <a:off x="0" y="3559803"/>
            <a:ext cx="12196526" cy="3298197"/>
          </a:xfrm>
          <a:prstGeom prst="line">
            <a:avLst/>
          </a:prstGeom>
          <a:ln w="3175">
            <a:solidFill>
              <a:schemeClr val="bg1">
                <a:lumMod val="85000"/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组合 26"/>
          <p:cNvGrpSpPr/>
          <p:nvPr/>
        </p:nvGrpSpPr>
        <p:grpSpPr>
          <a:xfrm>
            <a:off x="-1968" y="2746361"/>
            <a:ext cx="4187439" cy="4111639"/>
            <a:chOff x="-1968" y="2746361"/>
            <a:chExt cx="4187439" cy="4111639"/>
          </a:xfrm>
        </p:grpSpPr>
        <p:sp>
          <p:nvSpPr>
            <p:cNvPr id="5" name="直角三角形 4"/>
            <p:cNvSpPr/>
            <p:nvPr/>
          </p:nvSpPr>
          <p:spPr>
            <a:xfrm>
              <a:off x="0" y="6172199"/>
              <a:ext cx="700088" cy="685801"/>
            </a:xfrm>
            <a:prstGeom prst="rtTriangle">
              <a:avLst/>
            </a:prstGeom>
            <a:solidFill>
              <a:srgbClr val="21AB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直角三角形 5"/>
            <p:cNvSpPr/>
            <p:nvPr/>
          </p:nvSpPr>
          <p:spPr>
            <a:xfrm>
              <a:off x="0" y="4805363"/>
              <a:ext cx="700088" cy="685801"/>
            </a:xfrm>
            <a:prstGeom prst="rtTriangle">
              <a:avLst/>
            </a:prstGeom>
            <a:solidFill>
              <a:srgbClr val="CDF2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直角三角形 6"/>
            <p:cNvSpPr/>
            <p:nvPr/>
          </p:nvSpPr>
          <p:spPr>
            <a:xfrm>
              <a:off x="1407335" y="6172199"/>
              <a:ext cx="700088" cy="685801"/>
            </a:xfrm>
            <a:prstGeom prst="rtTriangle">
              <a:avLst/>
            </a:prstGeom>
            <a:solidFill>
              <a:srgbClr val="2290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直角三角形 7"/>
            <p:cNvSpPr/>
            <p:nvPr/>
          </p:nvSpPr>
          <p:spPr>
            <a:xfrm>
              <a:off x="3485383" y="6172199"/>
              <a:ext cx="700088" cy="685801"/>
            </a:xfrm>
            <a:prstGeom prst="rtTriangle">
              <a:avLst/>
            </a:prstGeom>
            <a:solidFill>
              <a:srgbClr val="ED9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直角三角形 8"/>
            <p:cNvSpPr/>
            <p:nvPr/>
          </p:nvSpPr>
          <p:spPr>
            <a:xfrm>
              <a:off x="2785668" y="5486398"/>
              <a:ext cx="700088" cy="685801"/>
            </a:xfrm>
            <a:prstGeom prst="rtTriangle">
              <a:avLst/>
            </a:prstGeom>
            <a:solidFill>
              <a:srgbClr val="FFB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直角三角形 9"/>
            <p:cNvSpPr/>
            <p:nvPr/>
          </p:nvSpPr>
          <p:spPr>
            <a:xfrm>
              <a:off x="2103805" y="4800596"/>
              <a:ext cx="682258" cy="685801"/>
            </a:xfrm>
            <a:prstGeom prst="rtTriangle">
              <a:avLst/>
            </a:prstGeom>
            <a:solidFill>
              <a:srgbClr val="FABF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直角三角形 11"/>
            <p:cNvSpPr/>
            <p:nvPr/>
          </p:nvSpPr>
          <p:spPr>
            <a:xfrm>
              <a:off x="1404937" y="4114794"/>
              <a:ext cx="700087" cy="685801"/>
            </a:xfrm>
            <a:prstGeom prst="rtTriangle">
              <a:avLst/>
            </a:prstGeom>
            <a:solidFill>
              <a:srgbClr val="176A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直角三角形 12"/>
            <p:cNvSpPr/>
            <p:nvPr/>
          </p:nvSpPr>
          <p:spPr>
            <a:xfrm>
              <a:off x="706458" y="3428979"/>
              <a:ext cx="696088" cy="685801"/>
            </a:xfrm>
            <a:prstGeom prst="rtTriangle">
              <a:avLst/>
            </a:prstGeom>
            <a:solidFill>
              <a:srgbClr val="21AB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直角三角形 13"/>
            <p:cNvSpPr/>
            <p:nvPr/>
          </p:nvSpPr>
          <p:spPr>
            <a:xfrm>
              <a:off x="0" y="2746361"/>
              <a:ext cx="708035" cy="685801"/>
            </a:xfrm>
            <a:prstGeom prst="rtTriangle">
              <a:avLst/>
            </a:prstGeom>
            <a:solidFill>
              <a:srgbClr val="9CC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直角三角形 14"/>
            <p:cNvSpPr/>
            <p:nvPr/>
          </p:nvSpPr>
          <p:spPr>
            <a:xfrm>
              <a:off x="1411286" y="4800596"/>
              <a:ext cx="681040" cy="685801"/>
            </a:xfrm>
            <a:prstGeom prst="rtTriangle">
              <a:avLst/>
            </a:prstGeom>
            <a:solidFill>
              <a:srgbClr val="F6C3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直角三角形 15"/>
            <p:cNvSpPr/>
            <p:nvPr/>
          </p:nvSpPr>
          <p:spPr>
            <a:xfrm flipH="1">
              <a:off x="2085973" y="5486398"/>
              <a:ext cx="700088" cy="685801"/>
            </a:xfrm>
            <a:prstGeom prst="rtTriangle">
              <a:avLst/>
            </a:prstGeom>
            <a:solidFill>
              <a:srgbClr val="B129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flipH="1">
              <a:off x="2091931" y="6172199"/>
              <a:ext cx="700088" cy="685801"/>
            </a:xfrm>
            <a:prstGeom prst="rtTriangle">
              <a:avLst/>
            </a:prstGeom>
            <a:solidFill>
              <a:srgbClr val="23B3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直角三角形 17"/>
            <p:cNvSpPr/>
            <p:nvPr/>
          </p:nvSpPr>
          <p:spPr>
            <a:xfrm flipH="1">
              <a:off x="2788460" y="6172199"/>
              <a:ext cx="700088" cy="685801"/>
            </a:xfrm>
            <a:prstGeom prst="rtTriangle">
              <a:avLst/>
            </a:prstGeom>
            <a:solidFill>
              <a:srgbClr val="FEC3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直角三角形 18"/>
            <p:cNvSpPr/>
            <p:nvPr/>
          </p:nvSpPr>
          <p:spPr>
            <a:xfrm flipH="1">
              <a:off x="0" y="5484814"/>
              <a:ext cx="702474" cy="685809"/>
            </a:xfrm>
            <a:prstGeom prst="rtTriangle">
              <a:avLst/>
            </a:prstGeom>
            <a:solidFill>
              <a:srgbClr val="96CB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直角三角形 19"/>
            <p:cNvSpPr/>
            <p:nvPr/>
          </p:nvSpPr>
          <p:spPr>
            <a:xfrm flipV="1">
              <a:off x="706458" y="6172182"/>
              <a:ext cx="702468" cy="685818"/>
            </a:xfrm>
            <a:prstGeom prst="rtTriangle">
              <a:avLst/>
            </a:prstGeom>
            <a:solidFill>
              <a:srgbClr val="08B8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 flipV="1">
              <a:off x="705248" y="4807752"/>
              <a:ext cx="702468" cy="680220"/>
            </a:xfrm>
            <a:prstGeom prst="rtTriangle">
              <a:avLst/>
            </a:prstGeom>
            <a:solidFill>
              <a:srgbClr val="FFD4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直角三角形 21"/>
            <p:cNvSpPr/>
            <p:nvPr/>
          </p:nvSpPr>
          <p:spPr>
            <a:xfrm flipV="1">
              <a:off x="705253" y="4115585"/>
              <a:ext cx="694911" cy="692956"/>
            </a:xfrm>
            <a:prstGeom prst="rtTriangle">
              <a:avLst/>
            </a:prstGeom>
            <a:solidFill>
              <a:srgbClr val="08BA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直角三角形 22"/>
            <p:cNvSpPr/>
            <p:nvPr/>
          </p:nvSpPr>
          <p:spPr>
            <a:xfrm flipV="1">
              <a:off x="-1968" y="4112417"/>
              <a:ext cx="706818" cy="692943"/>
            </a:xfrm>
            <a:prstGeom prst="rtTriangle">
              <a:avLst/>
            </a:prstGeom>
            <a:solidFill>
              <a:srgbClr val="20AC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直角三角形 23"/>
            <p:cNvSpPr/>
            <p:nvPr/>
          </p:nvSpPr>
          <p:spPr>
            <a:xfrm flipH="1" flipV="1">
              <a:off x="700500" y="5484821"/>
              <a:ext cx="710383" cy="685801"/>
            </a:xfrm>
            <a:prstGeom prst="rtTriangle">
              <a:avLst/>
            </a:prstGeom>
            <a:solidFill>
              <a:srgbClr val="9AC5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直角三角形 24"/>
            <p:cNvSpPr/>
            <p:nvPr/>
          </p:nvSpPr>
          <p:spPr>
            <a:xfrm flipH="1" flipV="1">
              <a:off x="1402545" y="5486782"/>
              <a:ext cx="686207" cy="685801"/>
            </a:xfrm>
            <a:prstGeom prst="rtTriangle">
              <a:avLst/>
            </a:prstGeom>
            <a:solidFill>
              <a:srgbClr val="B027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9" name="直角三角形 28"/>
          <p:cNvSpPr/>
          <p:nvPr/>
        </p:nvSpPr>
        <p:spPr>
          <a:xfrm rot="5400000" flipV="1">
            <a:off x="11496081" y="9111"/>
            <a:ext cx="700088" cy="685801"/>
          </a:xfrm>
          <a:prstGeom prst="rtTriangle">
            <a:avLst/>
          </a:prstGeom>
          <a:solidFill>
            <a:srgbClr val="21A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直角三角形 29"/>
          <p:cNvSpPr/>
          <p:nvPr/>
        </p:nvSpPr>
        <p:spPr>
          <a:xfrm rot="5400000" flipV="1">
            <a:off x="10129245" y="9111"/>
            <a:ext cx="700088" cy="685801"/>
          </a:xfrm>
          <a:prstGeom prst="rtTriangle">
            <a:avLst/>
          </a:prstGeom>
          <a:solidFill>
            <a:srgbClr val="CDF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直角三角形 30"/>
          <p:cNvSpPr/>
          <p:nvPr/>
        </p:nvSpPr>
        <p:spPr>
          <a:xfrm rot="5400000" flipV="1">
            <a:off x="11496081" y="1416446"/>
            <a:ext cx="700088" cy="685801"/>
          </a:xfrm>
          <a:prstGeom prst="rtTriangle">
            <a:avLst/>
          </a:prstGeom>
          <a:solidFill>
            <a:srgbClr val="2290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直角三角形 31"/>
          <p:cNvSpPr/>
          <p:nvPr/>
        </p:nvSpPr>
        <p:spPr>
          <a:xfrm rot="5400000" flipV="1">
            <a:off x="11496081" y="3494495"/>
            <a:ext cx="700088" cy="685801"/>
          </a:xfrm>
          <a:prstGeom prst="rtTriangle">
            <a:avLst/>
          </a:prstGeom>
          <a:solidFill>
            <a:srgbClr val="ED9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直角三角形 32"/>
          <p:cNvSpPr/>
          <p:nvPr/>
        </p:nvSpPr>
        <p:spPr>
          <a:xfrm rot="5400000" flipV="1">
            <a:off x="10810280" y="2794780"/>
            <a:ext cx="700088" cy="685801"/>
          </a:xfrm>
          <a:prstGeom prst="rtTriangle">
            <a:avLst/>
          </a:prstGeom>
          <a:solidFill>
            <a:srgbClr val="FFBB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直角三角形 33"/>
          <p:cNvSpPr/>
          <p:nvPr/>
        </p:nvSpPr>
        <p:spPr>
          <a:xfrm rot="5400000" flipV="1">
            <a:off x="10133393" y="2104002"/>
            <a:ext cx="682258" cy="685801"/>
          </a:xfrm>
          <a:prstGeom prst="rtTriangle">
            <a:avLst/>
          </a:prstGeom>
          <a:solidFill>
            <a:srgbClr val="FABF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直角三角形 34"/>
          <p:cNvSpPr/>
          <p:nvPr/>
        </p:nvSpPr>
        <p:spPr>
          <a:xfrm rot="5400000" flipV="1">
            <a:off x="9438676" y="1414048"/>
            <a:ext cx="700087" cy="685801"/>
          </a:xfrm>
          <a:prstGeom prst="rtTriangle">
            <a:avLst/>
          </a:prstGeom>
          <a:solidFill>
            <a:srgbClr val="176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 flipV="1">
            <a:off x="8754861" y="713570"/>
            <a:ext cx="696088" cy="685801"/>
          </a:xfrm>
          <a:prstGeom prst="rtTriangle">
            <a:avLst/>
          </a:prstGeom>
          <a:solidFill>
            <a:srgbClr val="21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直角三角形 36"/>
          <p:cNvSpPr/>
          <p:nvPr/>
        </p:nvSpPr>
        <p:spPr>
          <a:xfrm rot="5400000" flipV="1">
            <a:off x="8066269" y="13085"/>
            <a:ext cx="708035" cy="685801"/>
          </a:xfrm>
          <a:prstGeom prst="rtTriangle">
            <a:avLst/>
          </a:prstGeom>
          <a:solidFill>
            <a:srgbClr val="9CC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直角三角形 37"/>
          <p:cNvSpPr/>
          <p:nvPr/>
        </p:nvSpPr>
        <p:spPr>
          <a:xfrm rot="5400000" flipV="1">
            <a:off x="10134002" y="1410874"/>
            <a:ext cx="681040" cy="685801"/>
          </a:xfrm>
          <a:prstGeom prst="rtTriangle">
            <a:avLst/>
          </a:prstGeom>
          <a:solidFill>
            <a:srgbClr val="F6C3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直角三角形 38"/>
          <p:cNvSpPr/>
          <p:nvPr/>
        </p:nvSpPr>
        <p:spPr>
          <a:xfrm rot="5400000" flipH="1" flipV="1">
            <a:off x="10810280" y="2095085"/>
            <a:ext cx="700088" cy="685801"/>
          </a:xfrm>
          <a:prstGeom prst="rtTriangle">
            <a:avLst/>
          </a:prstGeom>
          <a:solidFill>
            <a:srgbClr val="B12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直角三角形 39"/>
          <p:cNvSpPr/>
          <p:nvPr/>
        </p:nvSpPr>
        <p:spPr>
          <a:xfrm rot="5400000" flipH="1" flipV="1">
            <a:off x="11496081" y="2101043"/>
            <a:ext cx="700088" cy="685801"/>
          </a:xfrm>
          <a:prstGeom prst="rtTriangle">
            <a:avLst/>
          </a:prstGeom>
          <a:solidFill>
            <a:srgbClr val="23B3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直角三角形 40"/>
          <p:cNvSpPr/>
          <p:nvPr/>
        </p:nvSpPr>
        <p:spPr>
          <a:xfrm rot="5400000" flipH="1" flipV="1">
            <a:off x="11496081" y="2797572"/>
            <a:ext cx="700088" cy="685801"/>
          </a:xfrm>
          <a:prstGeom prst="rtTriangle">
            <a:avLst/>
          </a:prstGeom>
          <a:solidFill>
            <a:srgbClr val="FEC3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直角三角形 41"/>
          <p:cNvSpPr/>
          <p:nvPr/>
        </p:nvSpPr>
        <p:spPr>
          <a:xfrm rot="5400000" flipH="1" flipV="1">
            <a:off x="10807507" y="10300"/>
            <a:ext cx="702474" cy="685809"/>
          </a:xfrm>
          <a:prstGeom prst="rtTriangle">
            <a:avLst/>
          </a:prstGeom>
          <a:solidFill>
            <a:srgbClr val="96CB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直角三角形 42"/>
          <p:cNvSpPr/>
          <p:nvPr/>
        </p:nvSpPr>
        <p:spPr>
          <a:xfrm rot="5400000">
            <a:off x="11494882" y="716751"/>
            <a:ext cx="702468" cy="685818"/>
          </a:xfrm>
          <a:prstGeom prst="rtTriangle">
            <a:avLst/>
          </a:prstGeom>
          <a:solidFill>
            <a:srgbClr val="08B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直角三角形 43"/>
          <p:cNvSpPr/>
          <p:nvPr/>
        </p:nvSpPr>
        <p:spPr>
          <a:xfrm rot="5400000">
            <a:off x="10127653" y="718340"/>
            <a:ext cx="702468" cy="680220"/>
          </a:xfrm>
          <a:prstGeom prst="rtTriangle">
            <a:avLst/>
          </a:prstGeom>
          <a:solidFill>
            <a:srgbClr val="FFD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直角三角形 44"/>
          <p:cNvSpPr/>
          <p:nvPr/>
        </p:nvSpPr>
        <p:spPr>
          <a:xfrm rot="5400000">
            <a:off x="9445633" y="708199"/>
            <a:ext cx="694911" cy="692956"/>
          </a:xfrm>
          <a:prstGeom prst="rtTriangle">
            <a:avLst/>
          </a:prstGeom>
          <a:solidFill>
            <a:srgbClr val="08B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直角三角形 45"/>
          <p:cNvSpPr/>
          <p:nvPr/>
        </p:nvSpPr>
        <p:spPr>
          <a:xfrm rot="5400000">
            <a:off x="9436505" y="6937"/>
            <a:ext cx="706818" cy="692943"/>
          </a:xfrm>
          <a:prstGeom prst="rtTriangle">
            <a:avLst/>
          </a:prstGeom>
          <a:solidFill>
            <a:srgbClr val="20AC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直角三角形 46"/>
          <p:cNvSpPr/>
          <p:nvPr/>
        </p:nvSpPr>
        <p:spPr>
          <a:xfrm rot="5400000" flipH="1">
            <a:off x="10803555" y="714759"/>
            <a:ext cx="710383" cy="685801"/>
          </a:xfrm>
          <a:prstGeom prst="rtTriangle">
            <a:avLst/>
          </a:prstGeom>
          <a:solidFill>
            <a:srgbClr val="9AC5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直角三角形 47"/>
          <p:cNvSpPr/>
          <p:nvPr/>
        </p:nvSpPr>
        <p:spPr>
          <a:xfrm rot="5400000" flipH="1">
            <a:off x="10817604" y="1404716"/>
            <a:ext cx="686207" cy="685801"/>
          </a:xfrm>
          <a:prstGeom prst="rtTriangle">
            <a:avLst/>
          </a:prstGeom>
          <a:solidFill>
            <a:srgbClr val="B02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等腰三角形 48"/>
          <p:cNvSpPr/>
          <p:nvPr/>
        </p:nvSpPr>
        <p:spPr>
          <a:xfrm>
            <a:off x="4849798" y="1927200"/>
            <a:ext cx="828704" cy="714400"/>
          </a:xfrm>
          <a:prstGeom prst="triangle">
            <a:avLst/>
          </a:prstGeom>
          <a:solidFill>
            <a:srgbClr val="FAD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等腰三角形 49"/>
          <p:cNvSpPr/>
          <p:nvPr/>
        </p:nvSpPr>
        <p:spPr>
          <a:xfrm>
            <a:off x="5665802" y="1927200"/>
            <a:ext cx="828704" cy="714400"/>
          </a:xfrm>
          <a:prstGeom prst="triangle">
            <a:avLst/>
          </a:prstGeom>
          <a:solidFill>
            <a:srgbClr val="FDC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等腰三角形 50"/>
          <p:cNvSpPr/>
          <p:nvPr/>
        </p:nvSpPr>
        <p:spPr>
          <a:xfrm>
            <a:off x="6481806" y="1927200"/>
            <a:ext cx="828704" cy="714400"/>
          </a:xfrm>
          <a:prstGeom prst="triangle">
            <a:avLst/>
          </a:prstGeom>
          <a:solidFill>
            <a:srgbClr val="ED65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等腰三角形 51"/>
          <p:cNvSpPr/>
          <p:nvPr/>
        </p:nvSpPr>
        <p:spPr>
          <a:xfrm>
            <a:off x="6073804" y="2643752"/>
            <a:ext cx="828704" cy="714400"/>
          </a:xfrm>
          <a:prstGeom prst="triangle">
            <a:avLst/>
          </a:prstGeom>
          <a:solidFill>
            <a:srgbClr val="851C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等腰三角形 52"/>
          <p:cNvSpPr/>
          <p:nvPr/>
        </p:nvSpPr>
        <p:spPr>
          <a:xfrm>
            <a:off x="6488156" y="3351802"/>
            <a:ext cx="828704" cy="714400"/>
          </a:xfrm>
          <a:prstGeom prst="triangle">
            <a:avLst/>
          </a:prstGeom>
          <a:solidFill>
            <a:srgbClr val="F06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等腰三角形 53"/>
          <p:cNvSpPr/>
          <p:nvPr/>
        </p:nvSpPr>
        <p:spPr>
          <a:xfrm>
            <a:off x="6074622" y="4060774"/>
            <a:ext cx="828704" cy="714400"/>
          </a:xfrm>
          <a:prstGeom prst="triangle">
            <a:avLst/>
          </a:prstGeom>
          <a:solidFill>
            <a:srgbClr val="158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等腰三角形 54"/>
          <p:cNvSpPr/>
          <p:nvPr/>
        </p:nvSpPr>
        <p:spPr>
          <a:xfrm>
            <a:off x="5267296" y="4067124"/>
            <a:ext cx="828704" cy="714400"/>
          </a:xfrm>
          <a:prstGeom prst="triangle">
            <a:avLst/>
          </a:prstGeom>
          <a:solidFill>
            <a:srgbClr val="1B92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等腰三角形 55"/>
          <p:cNvSpPr/>
          <p:nvPr/>
        </p:nvSpPr>
        <p:spPr>
          <a:xfrm flipV="1">
            <a:off x="4857254" y="4067124"/>
            <a:ext cx="828704" cy="714400"/>
          </a:xfrm>
          <a:prstGeom prst="triangle">
            <a:avLst/>
          </a:prstGeom>
          <a:solidFill>
            <a:srgbClr val="015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等腰三角形 56"/>
          <p:cNvSpPr/>
          <p:nvPr/>
        </p:nvSpPr>
        <p:spPr>
          <a:xfrm flipV="1">
            <a:off x="5663416" y="4067124"/>
            <a:ext cx="828704" cy="714400"/>
          </a:xfrm>
          <a:prstGeom prst="triangle">
            <a:avLst/>
          </a:prstGeom>
          <a:solidFill>
            <a:srgbClr val="05BB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等腰三角形 57"/>
          <p:cNvSpPr/>
          <p:nvPr/>
        </p:nvSpPr>
        <p:spPr>
          <a:xfrm flipV="1">
            <a:off x="6489504" y="4067124"/>
            <a:ext cx="828704" cy="714400"/>
          </a:xfrm>
          <a:prstGeom prst="triangle">
            <a:avLst/>
          </a:prstGeom>
          <a:solidFill>
            <a:srgbClr val="8FCE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等腰三角形 58"/>
          <p:cNvSpPr/>
          <p:nvPr/>
        </p:nvSpPr>
        <p:spPr>
          <a:xfrm flipV="1">
            <a:off x="6075498" y="3360304"/>
            <a:ext cx="828704" cy="714400"/>
          </a:xfrm>
          <a:prstGeom prst="triangle">
            <a:avLst/>
          </a:prstGeom>
          <a:solidFill>
            <a:srgbClr val="AE2A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等腰三角形 59"/>
          <p:cNvSpPr/>
          <p:nvPr/>
        </p:nvSpPr>
        <p:spPr>
          <a:xfrm flipV="1">
            <a:off x="6481003" y="2642522"/>
            <a:ext cx="828704" cy="714400"/>
          </a:xfrm>
          <a:prstGeom prst="triangle">
            <a:avLst/>
          </a:prstGeom>
          <a:solidFill>
            <a:srgbClr val="B12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等腰三角形 60"/>
          <p:cNvSpPr/>
          <p:nvPr/>
        </p:nvSpPr>
        <p:spPr>
          <a:xfrm flipV="1">
            <a:off x="6075152" y="1924232"/>
            <a:ext cx="828704" cy="714400"/>
          </a:xfrm>
          <a:prstGeom prst="triangle">
            <a:avLst/>
          </a:prstGeom>
          <a:solidFill>
            <a:srgbClr val="FC9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等腰三角形 61"/>
          <p:cNvSpPr/>
          <p:nvPr/>
        </p:nvSpPr>
        <p:spPr>
          <a:xfrm flipV="1">
            <a:off x="5256106" y="1924232"/>
            <a:ext cx="828704" cy="714400"/>
          </a:xfrm>
          <a:prstGeom prst="triangle">
            <a:avLst/>
          </a:prstGeom>
          <a:solidFill>
            <a:srgbClr val="FBB3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文本框 104"/>
          <p:cNvSpPr txBox="1"/>
          <p:nvPr/>
        </p:nvSpPr>
        <p:spPr>
          <a:xfrm>
            <a:off x="4849798" y="4959329"/>
            <a:ext cx="2798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Sunk Cost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5004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7000"/>
    </mc:Choice>
    <mc:Fallback xmlns="">
      <p:transition spd="slow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/>
          <p:nvPr/>
        </p:nvSpPr>
        <p:spPr>
          <a:xfrm flipH="1">
            <a:off x="0" y="0"/>
            <a:ext cx="6466116" cy="6858000"/>
          </a:xfrm>
          <a:custGeom>
            <a:avLst/>
            <a:gdLst>
              <a:gd name="connsiteX0" fmla="*/ 6466116 w 6466116"/>
              <a:gd name="connsiteY0" fmla="*/ 0 h 6858000"/>
              <a:gd name="connsiteX1" fmla="*/ 370116 w 6466116"/>
              <a:gd name="connsiteY1" fmla="*/ 0 h 6858000"/>
              <a:gd name="connsiteX2" fmla="*/ 370116 w 6466116"/>
              <a:gd name="connsiteY2" fmla="*/ 3214333 h 6858000"/>
              <a:gd name="connsiteX3" fmla="*/ 0 w 6466116"/>
              <a:gd name="connsiteY3" fmla="*/ 3429000 h 6858000"/>
              <a:gd name="connsiteX4" fmla="*/ 370116 w 6466116"/>
              <a:gd name="connsiteY4" fmla="*/ 3643667 h 6858000"/>
              <a:gd name="connsiteX5" fmla="*/ 370116 w 6466116"/>
              <a:gd name="connsiteY5" fmla="*/ 6858000 h 6858000"/>
              <a:gd name="connsiteX6" fmla="*/ 6466116 w 6466116"/>
              <a:gd name="connsiteY6" fmla="*/ 6858000 h 6858000"/>
              <a:gd name="connsiteX7" fmla="*/ 6466116 w 6466116"/>
              <a:gd name="connsiteY7" fmla="*/ 4397829 h 6858000"/>
              <a:gd name="connsiteX8" fmla="*/ 6466116 w 6466116"/>
              <a:gd name="connsiteY8" fmla="*/ 3730171 h 6858000"/>
              <a:gd name="connsiteX9" fmla="*/ 6466116 w 6466116"/>
              <a:gd name="connsiteY9" fmla="*/ 3127829 h 6858000"/>
              <a:gd name="connsiteX10" fmla="*/ 6466116 w 6466116"/>
              <a:gd name="connsiteY10" fmla="*/ 26416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6116" h="6858000">
                <a:moveTo>
                  <a:pt x="6466116" y="0"/>
                </a:moveTo>
                <a:lnTo>
                  <a:pt x="370116" y="0"/>
                </a:lnTo>
                <a:lnTo>
                  <a:pt x="370116" y="3214333"/>
                </a:lnTo>
                <a:lnTo>
                  <a:pt x="0" y="3429000"/>
                </a:lnTo>
                <a:lnTo>
                  <a:pt x="370116" y="3643667"/>
                </a:lnTo>
                <a:lnTo>
                  <a:pt x="370116" y="6858000"/>
                </a:lnTo>
                <a:lnTo>
                  <a:pt x="6466116" y="6858000"/>
                </a:lnTo>
                <a:lnTo>
                  <a:pt x="6466116" y="4397829"/>
                </a:lnTo>
                <a:lnTo>
                  <a:pt x="6466116" y="3730171"/>
                </a:lnTo>
                <a:lnTo>
                  <a:pt x="6466116" y="3127829"/>
                </a:lnTo>
                <a:lnTo>
                  <a:pt x="6466116" y="2641600"/>
                </a:lnTo>
                <a:close/>
              </a:path>
            </a:pathLst>
          </a:cu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88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4043944" y="2409730"/>
            <a:ext cx="680456" cy="680456"/>
          </a:xfrm>
          <a:prstGeom prst="ellipse">
            <a:avLst/>
          </a:prstGeom>
          <a:solidFill>
            <a:srgbClr val="08B7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3" name="椭圆 52"/>
          <p:cNvSpPr/>
          <p:nvPr/>
        </p:nvSpPr>
        <p:spPr>
          <a:xfrm>
            <a:off x="4307338" y="3103150"/>
            <a:ext cx="440150" cy="440150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椭圆 53"/>
          <p:cNvSpPr/>
          <p:nvPr/>
        </p:nvSpPr>
        <p:spPr>
          <a:xfrm>
            <a:off x="4402407" y="3604158"/>
            <a:ext cx="354606" cy="354606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椭圆 54"/>
          <p:cNvSpPr/>
          <p:nvPr/>
        </p:nvSpPr>
        <p:spPr>
          <a:xfrm>
            <a:off x="4011521" y="3932975"/>
            <a:ext cx="527900" cy="527900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椭圆 55"/>
          <p:cNvSpPr/>
          <p:nvPr/>
        </p:nvSpPr>
        <p:spPr>
          <a:xfrm>
            <a:off x="3376852" y="4279150"/>
            <a:ext cx="650036" cy="650036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7" name="椭圆 56"/>
          <p:cNvSpPr/>
          <p:nvPr/>
        </p:nvSpPr>
        <p:spPr>
          <a:xfrm>
            <a:off x="2920813" y="4677264"/>
            <a:ext cx="439444" cy="439444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9" name="椭圆 58"/>
          <p:cNvSpPr/>
          <p:nvPr/>
        </p:nvSpPr>
        <p:spPr>
          <a:xfrm>
            <a:off x="2437742" y="4666717"/>
            <a:ext cx="410108" cy="410108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椭圆 59"/>
          <p:cNvSpPr/>
          <p:nvPr/>
        </p:nvSpPr>
        <p:spPr>
          <a:xfrm>
            <a:off x="2216807" y="4825660"/>
            <a:ext cx="188000" cy="188000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椭圆 60"/>
          <p:cNvSpPr/>
          <p:nvPr/>
        </p:nvSpPr>
        <p:spPr>
          <a:xfrm>
            <a:off x="1975710" y="4683771"/>
            <a:ext cx="188000" cy="188000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2" name="椭圆 61"/>
          <p:cNvSpPr/>
          <p:nvPr/>
        </p:nvSpPr>
        <p:spPr>
          <a:xfrm>
            <a:off x="1649710" y="4410346"/>
            <a:ext cx="268810" cy="268810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椭圆 62"/>
          <p:cNvSpPr/>
          <p:nvPr/>
        </p:nvSpPr>
        <p:spPr>
          <a:xfrm>
            <a:off x="1432118" y="4100674"/>
            <a:ext cx="309672" cy="309672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4" name="椭圆 63"/>
          <p:cNvSpPr/>
          <p:nvPr/>
        </p:nvSpPr>
        <p:spPr>
          <a:xfrm>
            <a:off x="1109560" y="3313116"/>
            <a:ext cx="744640" cy="744640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5" name="椭圆 64"/>
          <p:cNvSpPr/>
          <p:nvPr/>
        </p:nvSpPr>
        <p:spPr>
          <a:xfrm>
            <a:off x="1130686" y="2674709"/>
            <a:ext cx="590164" cy="590164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6" name="椭圆 65"/>
          <p:cNvSpPr/>
          <p:nvPr/>
        </p:nvSpPr>
        <p:spPr>
          <a:xfrm>
            <a:off x="1387278" y="2103348"/>
            <a:ext cx="456496" cy="456496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8" name="椭圆 67"/>
          <p:cNvSpPr/>
          <p:nvPr/>
        </p:nvSpPr>
        <p:spPr>
          <a:xfrm>
            <a:off x="1795984" y="1728529"/>
            <a:ext cx="318882" cy="318882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椭圆 68"/>
          <p:cNvSpPr/>
          <p:nvPr/>
        </p:nvSpPr>
        <p:spPr>
          <a:xfrm>
            <a:off x="2201004" y="1518979"/>
            <a:ext cx="440596" cy="440596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0" name="椭圆 69"/>
          <p:cNvSpPr/>
          <p:nvPr/>
        </p:nvSpPr>
        <p:spPr>
          <a:xfrm>
            <a:off x="2691819" y="1408730"/>
            <a:ext cx="346252" cy="346252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椭圆 70"/>
          <p:cNvSpPr/>
          <p:nvPr/>
        </p:nvSpPr>
        <p:spPr>
          <a:xfrm>
            <a:off x="3061433" y="1402164"/>
            <a:ext cx="212004" cy="212004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椭圆 71"/>
          <p:cNvSpPr/>
          <p:nvPr/>
        </p:nvSpPr>
        <p:spPr>
          <a:xfrm>
            <a:off x="3355805" y="1447909"/>
            <a:ext cx="355400" cy="355400"/>
          </a:xfrm>
          <a:prstGeom prst="ellipse">
            <a:avLst/>
          </a:prstGeom>
          <a:solidFill>
            <a:srgbClr val="F18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椭圆 72"/>
          <p:cNvSpPr/>
          <p:nvPr/>
        </p:nvSpPr>
        <p:spPr>
          <a:xfrm>
            <a:off x="3654113" y="1722387"/>
            <a:ext cx="248674" cy="248674"/>
          </a:xfrm>
          <a:prstGeom prst="ellipse">
            <a:avLst/>
          </a:prstGeom>
          <a:solidFill>
            <a:srgbClr val="F7D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椭圆 73"/>
          <p:cNvSpPr/>
          <p:nvPr/>
        </p:nvSpPr>
        <p:spPr>
          <a:xfrm>
            <a:off x="4099316" y="2141755"/>
            <a:ext cx="248674" cy="248674"/>
          </a:xfrm>
          <a:prstGeom prst="ellipse">
            <a:avLst/>
          </a:prstGeom>
          <a:solidFill>
            <a:srgbClr val="25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文本框 75"/>
          <p:cNvSpPr txBox="1"/>
          <p:nvPr/>
        </p:nvSpPr>
        <p:spPr>
          <a:xfrm>
            <a:off x="7087400" y="37106"/>
            <a:ext cx="4259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What is Sunk Cost?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6901344" y="642384"/>
            <a:ext cx="218924" cy="218924"/>
          </a:xfrm>
          <a:prstGeom prst="ellipse">
            <a:avLst/>
          </a:prstGeom>
          <a:solidFill>
            <a:srgbClr val="AE2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7208403" y="573390"/>
            <a:ext cx="4688437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It is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cost that has already been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inputted and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cannot be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returned.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897663" y="1261949"/>
            <a:ext cx="218924" cy="218924"/>
          </a:xfrm>
          <a:prstGeom prst="ellipse">
            <a:avLst/>
          </a:prstGeom>
          <a:solidFill>
            <a:srgbClr val="F58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7204723" y="1227474"/>
            <a:ext cx="3955954" cy="3508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Ex: A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season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pass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6868475" y="2759554"/>
            <a:ext cx="218924" cy="218924"/>
          </a:xfrm>
          <a:prstGeom prst="ellipse">
            <a:avLst/>
          </a:prstGeom>
          <a:solidFill>
            <a:srgbClr val="FAC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文本框 93"/>
          <p:cNvSpPr txBox="1"/>
          <p:nvPr/>
        </p:nvSpPr>
        <p:spPr>
          <a:xfrm>
            <a:off x="7150446" y="3101958"/>
            <a:ext cx="4909474" cy="8679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1985 Experiment: randomized how much people paid for seasons tickets to Ohio University Theater ($9, $13, $15). 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868475" y="3244588"/>
            <a:ext cx="218924" cy="218924"/>
          </a:xfrm>
          <a:prstGeom prst="ellipse">
            <a:avLst/>
          </a:prstGeom>
          <a:solidFill>
            <a:srgbClr val="1DA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7147225" y="3981386"/>
            <a:ext cx="4912695" cy="8679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 the the sunk cost doesn’t matter (price of ticket) then the percent of people who go to the show from each group should be the same.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6875876" y="5007246"/>
            <a:ext cx="218924" cy="218924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文本框 97"/>
          <p:cNvSpPr txBox="1"/>
          <p:nvPr/>
        </p:nvSpPr>
        <p:spPr>
          <a:xfrm>
            <a:off x="7116586" y="4995559"/>
            <a:ext cx="4943333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But it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was not.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Those who paid more were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25% 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more likely to go than those who got a discount.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2271011" y="2601555"/>
            <a:ext cx="1724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Sunk Cost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椭圆 73"/>
          <p:cNvSpPr/>
          <p:nvPr/>
        </p:nvSpPr>
        <p:spPr>
          <a:xfrm>
            <a:off x="3902550" y="1737598"/>
            <a:ext cx="413319" cy="413319"/>
          </a:xfrm>
          <a:prstGeom prst="ellipse">
            <a:avLst/>
          </a:prstGeom>
          <a:solidFill>
            <a:srgbClr val="25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8" name="文本框 75"/>
          <p:cNvSpPr txBox="1"/>
          <p:nvPr/>
        </p:nvSpPr>
        <p:spPr>
          <a:xfrm>
            <a:off x="7087399" y="2105115"/>
            <a:ext cx="4259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Sunk Cost Fallacy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椭圆 73"/>
          <p:cNvSpPr/>
          <p:nvPr/>
        </p:nvSpPr>
        <p:spPr>
          <a:xfrm>
            <a:off x="6891285" y="5926558"/>
            <a:ext cx="225301" cy="225301"/>
          </a:xfrm>
          <a:prstGeom prst="ellipse">
            <a:avLst/>
          </a:prstGeom>
          <a:solidFill>
            <a:srgbClr val="25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3" name="文本框 97"/>
          <p:cNvSpPr txBox="1"/>
          <p:nvPr/>
        </p:nvSpPr>
        <p:spPr>
          <a:xfrm>
            <a:off x="7174113" y="5841592"/>
            <a:ext cx="4885806" cy="8679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Have you </a:t>
            </a:r>
            <a:r>
              <a:rPr lang="en-US" altLang="zh-CN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ever pre-ordered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ticket, and later does not feel like to go, but still went because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 already paid for it? 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椭圆 28"/>
          <p:cNvSpPr/>
          <p:nvPr/>
        </p:nvSpPr>
        <p:spPr>
          <a:xfrm>
            <a:off x="6870567" y="4057756"/>
            <a:ext cx="249102" cy="249102"/>
          </a:xfrm>
          <a:prstGeom prst="ellipse">
            <a:avLst/>
          </a:prstGeom>
          <a:solidFill>
            <a:srgbClr val="3F9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文本框 95"/>
          <p:cNvSpPr txBox="1"/>
          <p:nvPr/>
        </p:nvSpPr>
        <p:spPr>
          <a:xfrm>
            <a:off x="7174113" y="2673763"/>
            <a:ext cx="4885807" cy="3508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People’s decision are based off of how much they pay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椭圆 92"/>
          <p:cNvSpPr/>
          <p:nvPr/>
        </p:nvSpPr>
        <p:spPr>
          <a:xfrm>
            <a:off x="6902890" y="1774414"/>
            <a:ext cx="218924" cy="218924"/>
          </a:xfrm>
          <a:prstGeom prst="ellipse">
            <a:avLst/>
          </a:prstGeom>
          <a:solidFill>
            <a:srgbClr val="FAC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174113" y="1726311"/>
            <a:ext cx="50708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Sunk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costs do not matter for economic decision making. 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sz="1400" dirty="0"/>
          </a:p>
        </p:txBody>
      </p:sp>
      <p:pic>
        <p:nvPicPr>
          <p:cNvPr id="20" name="Sound 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91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857"/>
    </mc:Choice>
    <mc:Fallback xmlns="">
      <p:transition spd="slow" advTm="71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0">
              <a:srgbClr val="12273A"/>
            </a:gs>
            <a:gs pos="79524">
              <a:srgbClr val="12283D"/>
            </a:gs>
            <a:gs pos="35000">
              <a:srgbClr val="0D1F2D"/>
            </a:gs>
            <a:gs pos="65000">
              <a:srgbClr val="0F2030"/>
            </a:gs>
            <a:gs pos="53000">
              <a:srgbClr val="0A1622"/>
            </a:gs>
            <a:gs pos="47000">
              <a:srgbClr val="0A1622"/>
            </a:gs>
            <a:gs pos="50000">
              <a:srgbClr val="0A1622"/>
            </a:gs>
            <a:gs pos="0">
              <a:srgbClr val="123049"/>
            </a:gs>
            <a:gs pos="100000">
              <a:srgbClr val="153249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等腰三角形 36"/>
          <p:cNvSpPr/>
          <p:nvPr/>
        </p:nvSpPr>
        <p:spPr>
          <a:xfrm rot="19783085">
            <a:off x="-2530287" y="1485819"/>
            <a:ext cx="4067150" cy="3506160"/>
          </a:xfrm>
          <a:prstGeom prst="triangle">
            <a:avLst/>
          </a:prstGeom>
          <a:noFill/>
          <a:ln w="3175">
            <a:solidFill>
              <a:schemeClr val="bg1">
                <a:lumMod val="6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等腰三角形 72"/>
          <p:cNvSpPr/>
          <p:nvPr/>
        </p:nvSpPr>
        <p:spPr>
          <a:xfrm rot="19783085">
            <a:off x="-1059857" y="1485819"/>
            <a:ext cx="4067150" cy="3506160"/>
          </a:xfrm>
          <a:prstGeom prst="triangle">
            <a:avLst/>
          </a:prstGeom>
          <a:noFill/>
          <a:ln w="3175">
            <a:solidFill>
              <a:schemeClr val="bg1">
                <a:lumMod val="6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等腰三角形 73"/>
          <p:cNvSpPr/>
          <p:nvPr/>
        </p:nvSpPr>
        <p:spPr>
          <a:xfrm rot="19783085">
            <a:off x="410573" y="1485819"/>
            <a:ext cx="4067150" cy="3506160"/>
          </a:xfrm>
          <a:prstGeom prst="triangle">
            <a:avLst/>
          </a:prstGeom>
          <a:noFill/>
          <a:ln w="3175">
            <a:solidFill>
              <a:schemeClr val="bg1">
                <a:lumMod val="6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等腰三角形 74"/>
          <p:cNvSpPr/>
          <p:nvPr/>
        </p:nvSpPr>
        <p:spPr>
          <a:xfrm rot="19783085">
            <a:off x="1881003" y="1485819"/>
            <a:ext cx="4067150" cy="3506160"/>
          </a:xfrm>
          <a:prstGeom prst="triangle">
            <a:avLst/>
          </a:prstGeom>
          <a:noFill/>
          <a:ln w="3175">
            <a:solidFill>
              <a:schemeClr val="bg1">
                <a:lumMod val="6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9783085">
            <a:off x="3351433" y="1485819"/>
            <a:ext cx="4067150" cy="3506160"/>
          </a:xfrm>
          <a:prstGeom prst="triangle">
            <a:avLst/>
          </a:prstGeom>
          <a:noFill/>
          <a:ln w="3175">
            <a:solidFill>
              <a:schemeClr val="bg1">
                <a:lumMod val="6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19783085">
            <a:off x="4821863" y="1485819"/>
            <a:ext cx="4067150" cy="3506160"/>
          </a:xfrm>
          <a:prstGeom prst="triangle">
            <a:avLst/>
          </a:prstGeom>
          <a:noFill/>
          <a:ln w="3175">
            <a:solidFill>
              <a:schemeClr val="bg1">
                <a:lumMod val="6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19783085">
            <a:off x="6292293" y="1485819"/>
            <a:ext cx="4067150" cy="3506160"/>
          </a:xfrm>
          <a:prstGeom prst="triangle">
            <a:avLst/>
          </a:prstGeom>
          <a:noFill/>
          <a:ln w="3175">
            <a:solidFill>
              <a:schemeClr val="bg1">
                <a:lumMod val="6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9783085">
            <a:off x="7762723" y="1485819"/>
            <a:ext cx="4067150" cy="3506160"/>
          </a:xfrm>
          <a:prstGeom prst="triangle">
            <a:avLst/>
          </a:prstGeom>
          <a:noFill/>
          <a:ln w="3175">
            <a:solidFill>
              <a:schemeClr val="bg1">
                <a:lumMod val="6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等腰三角形 79"/>
          <p:cNvSpPr/>
          <p:nvPr/>
        </p:nvSpPr>
        <p:spPr>
          <a:xfrm rot="19783085">
            <a:off x="9233153" y="1485819"/>
            <a:ext cx="4067150" cy="3506160"/>
          </a:xfrm>
          <a:prstGeom prst="triangle">
            <a:avLst/>
          </a:prstGeom>
          <a:noFill/>
          <a:ln w="3175">
            <a:solidFill>
              <a:schemeClr val="bg1">
                <a:lumMod val="6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等腰三角形 80"/>
          <p:cNvSpPr/>
          <p:nvPr/>
        </p:nvSpPr>
        <p:spPr>
          <a:xfrm rot="19783085">
            <a:off x="10703583" y="1485819"/>
            <a:ext cx="4067150" cy="3506160"/>
          </a:xfrm>
          <a:prstGeom prst="triangle">
            <a:avLst/>
          </a:prstGeom>
          <a:noFill/>
          <a:ln w="3175">
            <a:solidFill>
              <a:schemeClr val="bg1">
                <a:lumMod val="6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19783085">
            <a:off x="-274698" y="-633959"/>
            <a:ext cx="961226" cy="828642"/>
          </a:xfrm>
          <a:prstGeom prst="triangle">
            <a:avLst/>
          </a:prstGeom>
          <a:solidFill>
            <a:srgbClr val="F38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19783085">
            <a:off x="-274697" y="217867"/>
            <a:ext cx="961226" cy="828642"/>
          </a:xfrm>
          <a:prstGeom prst="triangle">
            <a:avLst/>
          </a:prstGeom>
          <a:solidFill>
            <a:srgbClr val="86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 rot="19783085">
            <a:off x="-274696" y="1069693"/>
            <a:ext cx="961226" cy="828642"/>
          </a:xfrm>
          <a:prstGeom prst="triangle">
            <a:avLst/>
          </a:prstGeom>
          <a:solidFill>
            <a:srgbClr val="AF2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9783085">
            <a:off x="-274695" y="1921519"/>
            <a:ext cx="961226" cy="828642"/>
          </a:xfrm>
          <a:prstGeom prst="triangle">
            <a:avLst/>
          </a:prstGeom>
          <a:solidFill>
            <a:srgbClr val="E59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19783085">
            <a:off x="-274694" y="2773345"/>
            <a:ext cx="961226" cy="828642"/>
          </a:xfrm>
          <a:prstGeom prst="triangle">
            <a:avLst/>
          </a:prstGeom>
          <a:solidFill>
            <a:srgbClr val="FAC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9783085">
            <a:off x="-274693" y="3625171"/>
            <a:ext cx="961226" cy="828642"/>
          </a:xfrm>
          <a:prstGeom prst="triangle">
            <a:avLst/>
          </a:prstGeom>
          <a:solidFill>
            <a:srgbClr val="1CA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 rot="19783085">
            <a:off x="-274692" y="4476997"/>
            <a:ext cx="961226" cy="828642"/>
          </a:xfrm>
          <a:prstGeom prst="triangle">
            <a:avLst/>
          </a:prstGeom>
          <a:solidFill>
            <a:srgbClr val="93CA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19783085">
            <a:off x="-274691" y="5328823"/>
            <a:ext cx="961226" cy="828642"/>
          </a:xfrm>
          <a:prstGeom prst="triangle">
            <a:avLst/>
          </a:prstGeom>
          <a:solidFill>
            <a:srgbClr val="03BB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9783085">
            <a:off x="-274690" y="6180649"/>
            <a:ext cx="961226" cy="828642"/>
          </a:xfrm>
          <a:prstGeom prst="triangle">
            <a:avLst/>
          </a:prstGeom>
          <a:solidFill>
            <a:srgbClr val="179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 rot="1816915" flipH="1">
            <a:off x="11524516" y="-653010"/>
            <a:ext cx="961226" cy="828642"/>
          </a:xfrm>
          <a:prstGeom prst="triangle">
            <a:avLst/>
          </a:prstGeom>
          <a:solidFill>
            <a:srgbClr val="179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 rot="1816915" flipH="1">
            <a:off x="11524515" y="198816"/>
            <a:ext cx="961226" cy="828642"/>
          </a:xfrm>
          <a:prstGeom prst="triangle">
            <a:avLst/>
          </a:prstGeom>
          <a:solidFill>
            <a:srgbClr val="03BB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/>
        </p:nvSpPr>
        <p:spPr>
          <a:xfrm rot="1816915" flipH="1">
            <a:off x="11524514" y="1050642"/>
            <a:ext cx="961226" cy="828642"/>
          </a:xfrm>
          <a:prstGeom prst="triangle">
            <a:avLst/>
          </a:prstGeom>
          <a:solidFill>
            <a:srgbClr val="93CA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等腰三角形 27"/>
          <p:cNvSpPr/>
          <p:nvPr/>
        </p:nvSpPr>
        <p:spPr>
          <a:xfrm rot="1816915" flipH="1">
            <a:off x="11524513" y="1902468"/>
            <a:ext cx="961226" cy="828642"/>
          </a:xfrm>
          <a:prstGeom prst="triangle">
            <a:avLst/>
          </a:prstGeom>
          <a:solidFill>
            <a:srgbClr val="1CA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rot="1816915" flipH="1">
            <a:off x="11524512" y="2754294"/>
            <a:ext cx="961226" cy="828642"/>
          </a:xfrm>
          <a:prstGeom prst="triangle">
            <a:avLst/>
          </a:prstGeom>
          <a:solidFill>
            <a:srgbClr val="FAC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等腰三角形 29"/>
          <p:cNvSpPr/>
          <p:nvPr/>
        </p:nvSpPr>
        <p:spPr>
          <a:xfrm rot="1816915" flipH="1">
            <a:off x="11524511" y="3606120"/>
            <a:ext cx="961226" cy="828642"/>
          </a:xfrm>
          <a:prstGeom prst="triangle">
            <a:avLst/>
          </a:prstGeom>
          <a:solidFill>
            <a:srgbClr val="E59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等腰三角形 30"/>
          <p:cNvSpPr/>
          <p:nvPr/>
        </p:nvSpPr>
        <p:spPr>
          <a:xfrm rot="1816915" flipH="1">
            <a:off x="11524510" y="4457946"/>
            <a:ext cx="961226" cy="828642"/>
          </a:xfrm>
          <a:prstGeom prst="triangle">
            <a:avLst/>
          </a:prstGeom>
          <a:solidFill>
            <a:srgbClr val="AF2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/>
        </p:nvSpPr>
        <p:spPr>
          <a:xfrm rot="1816915" flipH="1">
            <a:off x="11524509" y="5309772"/>
            <a:ext cx="961226" cy="828642"/>
          </a:xfrm>
          <a:prstGeom prst="triangle">
            <a:avLst/>
          </a:prstGeom>
          <a:solidFill>
            <a:srgbClr val="86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等腰三角形 32"/>
          <p:cNvSpPr/>
          <p:nvPr/>
        </p:nvSpPr>
        <p:spPr>
          <a:xfrm rot="1816915" flipH="1">
            <a:off x="11524508" y="6161598"/>
            <a:ext cx="961226" cy="828642"/>
          </a:xfrm>
          <a:prstGeom prst="triangle">
            <a:avLst/>
          </a:prstGeom>
          <a:solidFill>
            <a:srgbClr val="F38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等腰三角形 57"/>
          <p:cNvSpPr/>
          <p:nvPr/>
        </p:nvSpPr>
        <p:spPr>
          <a:xfrm rot="19783085">
            <a:off x="1047213" y="3198001"/>
            <a:ext cx="961226" cy="828642"/>
          </a:xfrm>
          <a:prstGeom prst="triangle">
            <a:avLst/>
          </a:prstGeom>
          <a:solidFill>
            <a:srgbClr val="F79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等腰三角形 58"/>
          <p:cNvSpPr/>
          <p:nvPr/>
        </p:nvSpPr>
        <p:spPr>
          <a:xfrm rot="19783085">
            <a:off x="2509248" y="3198001"/>
            <a:ext cx="961226" cy="828642"/>
          </a:xfrm>
          <a:prstGeom prst="triangle">
            <a:avLst/>
          </a:prstGeom>
          <a:solidFill>
            <a:srgbClr val="F24D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等腰三角形 59"/>
          <p:cNvSpPr/>
          <p:nvPr/>
        </p:nvSpPr>
        <p:spPr>
          <a:xfrm rot="19783085">
            <a:off x="8339007" y="3198001"/>
            <a:ext cx="961226" cy="828642"/>
          </a:xfrm>
          <a:prstGeom prst="triangle">
            <a:avLst/>
          </a:prstGeom>
          <a:solidFill>
            <a:srgbClr val="FED6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等腰三角形 60"/>
          <p:cNvSpPr/>
          <p:nvPr/>
        </p:nvSpPr>
        <p:spPr>
          <a:xfrm rot="19783085">
            <a:off x="9864067" y="3198001"/>
            <a:ext cx="961226" cy="828642"/>
          </a:xfrm>
          <a:prstGeom prst="triangle">
            <a:avLst/>
          </a:prstGeom>
          <a:solidFill>
            <a:srgbClr val="08B6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3" name="组合 82"/>
          <p:cNvGrpSpPr/>
          <p:nvPr/>
        </p:nvGrpSpPr>
        <p:grpSpPr>
          <a:xfrm>
            <a:off x="5015131" y="1984917"/>
            <a:ext cx="2161739" cy="2792648"/>
            <a:chOff x="4498385" y="1718358"/>
            <a:chExt cx="2161739" cy="2792648"/>
          </a:xfrm>
        </p:grpSpPr>
        <p:sp>
          <p:nvSpPr>
            <p:cNvPr id="62" name="等腰三角形 61"/>
            <p:cNvSpPr/>
            <p:nvPr/>
          </p:nvSpPr>
          <p:spPr>
            <a:xfrm rot="5400000">
              <a:off x="4444669" y="1774111"/>
              <a:ext cx="808418" cy="696912"/>
            </a:xfrm>
            <a:prstGeom prst="triangle">
              <a:avLst/>
            </a:prstGeom>
            <a:solidFill>
              <a:srgbClr val="8A18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3" name="等腰三角形 62"/>
            <p:cNvSpPr/>
            <p:nvPr/>
          </p:nvSpPr>
          <p:spPr>
            <a:xfrm rot="5400000">
              <a:off x="4444669" y="2582529"/>
              <a:ext cx="808418" cy="696912"/>
            </a:xfrm>
            <a:prstGeom prst="triangle">
              <a:avLst/>
            </a:prstGeom>
            <a:solidFill>
              <a:srgbClr val="EE4B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等腰三角形 63"/>
            <p:cNvSpPr/>
            <p:nvPr/>
          </p:nvSpPr>
          <p:spPr>
            <a:xfrm rot="5400000">
              <a:off x="5898216" y="1775396"/>
              <a:ext cx="808418" cy="696912"/>
            </a:xfrm>
            <a:prstGeom prst="triangle">
              <a:avLst/>
            </a:prstGeom>
            <a:solidFill>
              <a:srgbClr val="EA68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4"/>
            <p:cNvSpPr/>
            <p:nvPr/>
          </p:nvSpPr>
          <p:spPr>
            <a:xfrm rot="5400000">
              <a:off x="5898216" y="2568574"/>
              <a:ext cx="808418" cy="696912"/>
            </a:xfrm>
            <a:prstGeom prst="triangle">
              <a:avLst/>
            </a:prstGeom>
            <a:solidFill>
              <a:srgbClr val="FCB6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等腰三角形 65"/>
            <p:cNvSpPr/>
            <p:nvPr/>
          </p:nvSpPr>
          <p:spPr>
            <a:xfrm rot="5400000">
              <a:off x="5898216" y="3361752"/>
              <a:ext cx="808418" cy="696912"/>
            </a:xfrm>
            <a:prstGeom prst="triangle">
              <a:avLst/>
            </a:prstGeom>
            <a:solidFill>
              <a:srgbClr val="96CC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等腰三角形 66"/>
            <p:cNvSpPr/>
            <p:nvPr/>
          </p:nvSpPr>
          <p:spPr>
            <a:xfrm rot="5400000">
              <a:off x="5167325" y="2955533"/>
              <a:ext cx="814616" cy="758671"/>
            </a:xfrm>
            <a:prstGeom prst="triangle">
              <a:avLst>
                <a:gd name="adj" fmla="val 47368"/>
              </a:avLst>
            </a:prstGeom>
            <a:solidFill>
              <a:srgbClr val="F660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等腰三角形 67"/>
            <p:cNvSpPr/>
            <p:nvPr/>
          </p:nvSpPr>
          <p:spPr>
            <a:xfrm rot="16200000" flipH="1">
              <a:off x="5907459" y="2171985"/>
              <a:ext cx="808418" cy="696912"/>
            </a:xfrm>
            <a:prstGeom prst="triangle">
              <a:avLst/>
            </a:prstGeom>
            <a:solidFill>
              <a:srgbClr val="F593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等腰三角形 68"/>
            <p:cNvSpPr/>
            <p:nvPr/>
          </p:nvSpPr>
          <p:spPr>
            <a:xfrm rot="16200000" flipH="1">
              <a:off x="5907459" y="2965163"/>
              <a:ext cx="808418" cy="696912"/>
            </a:xfrm>
            <a:prstGeom prst="triangle">
              <a:avLst/>
            </a:prstGeom>
            <a:solidFill>
              <a:srgbClr val="1EAC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等腰三角形 69"/>
            <p:cNvSpPr/>
            <p:nvPr/>
          </p:nvSpPr>
          <p:spPr>
            <a:xfrm rot="16200000" flipH="1">
              <a:off x="5907459" y="3758341"/>
              <a:ext cx="808418" cy="696912"/>
            </a:xfrm>
            <a:prstGeom prst="triangle">
              <a:avLst/>
            </a:prstGeom>
            <a:solidFill>
              <a:srgbClr val="1E8F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等腰三角形 70"/>
            <p:cNvSpPr/>
            <p:nvPr/>
          </p:nvSpPr>
          <p:spPr>
            <a:xfrm rot="16200000" flipH="1">
              <a:off x="4442896" y="2182983"/>
              <a:ext cx="808418" cy="696912"/>
            </a:xfrm>
            <a:prstGeom prst="triangle">
              <a:avLst/>
            </a:prstGeom>
            <a:solidFill>
              <a:srgbClr val="B124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等腰三角形 71"/>
            <p:cNvSpPr/>
            <p:nvPr/>
          </p:nvSpPr>
          <p:spPr>
            <a:xfrm rot="16200000" flipH="1">
              <a:off x="4442632" y="2984747"/>
              <a:ext cx="808418" cy="696912"/>
            </a:xfrm>
            <a:prstGeom prst="triangle">
              <a:avLst/>
            </a:prstGeom>
            <a:solidFill>
              <a:srgbClr val="EF2E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文本框 104"/>
          <p:cNvSpPr txBox="1"/>
          <p:nvPr/>
        </p:nvSpPr>
        <p:spPr>
          <a:xfrm>
            <a:off x="4215334" y="4854426"/>
            <a:ext cx="3874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Overconfidence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Sound 1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404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887"/>
    </mc:Choice>
    <mc:Fallback xmlns="">
      <p:transition spd="slow" advTm="5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/>
          <p:nvPr/>
        </p:nvSpPr>
        <p:spPr>
          <a:xfrm flipH="1">
            <a:off x="0" y="0"/>
            <a:ext cx="6466116" cy="6858000"/>
          </a:xfrm>
          <a:custGeom>
            <a:avLst/>
            <a:gdLst>
              <a:gd name="connsiteX0" fmla="*/ 6466116 w 6466116"/>
              <a:gd name="connsiteY0" fmla="*/ 0 h 6858000"/>
              <a:gd name="connsiteX1" fmla="*/ 370116 w 6466116"/>
              <a:gd name="connsiteY1" fmla="*/ 0 h 6858000"/>
              <a:gd name="connsiteX2" fmla="*/ 370116 w 6466116"/>
              <a:gd name="connsiteY2" fmla="*/ 3214333 h 6858000"/>
              <a:gd name="connsiteX3" fmla="*/ 0 w 6466116"/>
              <a:gd name="connsiteY3" fmla="*/ 3429000 h 6858000"/>
              <a:gd name="connsiteX4" fmla="*/ 370116 w 6466116"/>
              <a:gd name="connsiteY4" fmla="*/ 3643667 h 6858000"/>
              <a:gd name="connsiteX5" fmla="*/ 370116 w 6466116"/>
              <a:gd name="connsiteY5" fmla="*/ 6858000 h 6858000"/>
              <a:gd name="connsiteX6" fmla="*/ 6466116 w 6466116"/>
              <a:gd name="connsiteY6" fmla="*/ 6858000 h 6858000"/>
              <a:gd name="connsiteX7" fmla="*/ 6466116 w 6466116"/>
              <a:gd name="connsiteY7" fmla="*/ 4397829 h 6858000"/>
              <a:gd name="connsiteX8" fmla="*/ 6466116 w 6466116"/>
              <a:gd name="connsiteY8" fmla="*/ 3730171 h 6858000"/>
              <a:gd name="connsiteX9" fmla="*/ 6466116 w 6466116"/>
              <a:gd name="connsiteY9" fmla="*/ 3127829 h 6858000"/>
              <a:gd name="connsiteX10" fmla="*/ 6466116 w 6466116"/>
              <a:gd name="connsiteY10" fmla="*/ 26416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6116" h="6858000">
                <a:moveTo>
                  <a:pt x="6466116" y="0"/>
                </a:moveTo>
                <a:lnTo>
                  <a:pt x="370116" y="0"/>
                </a:lnTo>
                <a:lnTo>
                  <a:pt x="370116" y="3214333"/>
                </a:lnTo>
                <a:lnTo>
                  <a:pt x="0" y="3429000"/>
                </a:lnTo>
                <a:lnTo>
                  <a:pt x="370116" y="3643667"/>
                </a:lnTo>
                <a:lnTo>
                  <a:pt x="370116" y="6858000"/>
                </a:lnTo>
                <a:lnTo>
                  <a:pt x="6466116" y="6858000"/>
                </a:lnTo>
                <a:lnTo>
                  <a:pt x="6466116" y="4397829"/>
                </a:lnTo>
                <a:lnTo>
                  <a:pt x="6466116" y="3730171"/>
                </a:lnTo>
                <a:lnTo>
                  <a:pt x="6466116" y="3127829"/>
                </a:lnTo>
                <a:lnTo>
                  <a:pt x="6466116" y="2641600"/>
                </a:lnTo>
                <a:close/>
              </a:path>
            </a:pathLst>
          </a:cu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88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4043944" y="2409730"/>
            <a:ext cx="680456" cy="680456"/>
          </a:xfrm>
          <a:prstGeom prst="ellipse">
            <a:avLst/>
          </a:prstGeom>
          <a:solidFill>
            <a:srgbClr val="08B7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椭圆 54"/>
          <p:cNvSpPr/>
          <p:nvPr/>
        </p:nvSpPr>
        <p:spPr>
          <a:xfrm>
            <a:off x="4011521" y="3932975"/>
            <a:ext cx="527900" cy="527900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椭圆 55"/>
          <p:cNvSpPr/>
          <p:nvPr/>
        </p:nvSpPr>
        <p:spPr>
          <a:xfrm>
            <a:off x="3376852" y="4279150"/>
            <a:ext cx="650036" cy="650036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7" name="椭圆 56"/>
          <p:cNvSpPr/>
          <p:nvPr/>
        </p:nvSpPr>
        <p:spPr>
          <a:xfrm>
            <a:off x="2920813" y="4677264"/>
            <a:ext cx="439444" cy="439444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9" name="椭圆 58"/>
          <p:cNvSpPr/>
          <p:nvPr/>
        </p:nvSpPr>
        <p:spPr>
          <a:xfrm>
            <a:off x="2437742" y="4666717"/>
            <a:ext cx="410108" cy="410108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椭圆 59"/>
          <p:cNvSpPr/>
          <p:nvPr/>
        </p:nvSpPr>
        <p:spPr>
          <a:xfrm>
            <a:off x="2216807" y="4825660"/>
            <a:ext cx="188000" cy="188000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椭圆 60"/>
          <p:cNvSpPr/>
          <p:nvPr/>
        </p:nvSpPr>
        <p:spPr>
          <a:xfrm>
            <a:off x="1975710" y="4683771"/>
            <a:ext cx="188000" cy="188000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2" name="椭圆 61"/>
          <p:cNvSpPr/>
          <p:nvPr/>
        </p:nvSpPr>
        <p:spPr>
          <a:xfrm>
            <a:off x="1649710" y="4410346"/>
            <a:ext cx="268810" cy="268810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椭圆 62"/>
          <p:cNvSpPr/>
          <p:nvPr/>
        </p:nvSpPr>
        <p:spPr>
          <a:xfrm>
            <a:off x="1432118" y="4100674"/>
            <a:ext cx="309672" cy="309672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6" name="椭圆 65"/>
          <p:cNvSpPr/>
          <p:nvPr/>
        </p:nvSpPr>
        <p:spPr>
          <a:xfrm>
            <a:off x="1387278" y="2103348"/>
            <a:ext cx="456496" cy="456496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8" name="椭圆 67"/>
          <p:cNvSpPr/>
          <p:nvPr/>
        </p:nvSpPr>
        <p:spPr>
          <a:xfrm>
            <a:off x="1795984" y="1728529"/>
            <a:ext cx="318882" cy="318882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椭圆 68"/>
          <p:cNvSpPr/>
          <p:nvPr/>
        </p:nvSpPr>
        <p:spPr>
          <a:xfrm>
            <a:off x="2201004" y="1518979"/>
            <a:ext cx="440596" cy="440596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0" name="椭圆 69"/>
          <p:cNvSpPr/>
          <p:nvPr/>
        </p:nvSpPr>
        <p:spPr>
          <a:xfrm>
            <a:off x="2691819" y="1408730"/>
            <a:ext cx="346252" cy="346252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椭圆 70"/>
          <p:cNvSpPr/>
          <p:nvPr/>
        </p:nvSpPr>
        <p:spPr>
          <a:xfrm>
            <a:off x="3061433" y="1402164"/>
            <a:ext cx="212004" cy="212004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椭圆 71"/>
          <p:cNvSpPr/>
          <p:nvPr/>
        </p:nvSpPr>
        <p:spPr>
          <a:xfrm>
            <a:off x="3355805" y="1447909"/>
            <a:ext cx="355400" cy="355400"/>
          </a:xfrm>
          <a:prstGeom prst="ellipse">
            <a:avLst/>
          </a:prstGeom>
          <a:solidFill>
            <a:srgbClr val="F18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椭圆 72"/>
          <p:cNvSpPr/>
          <p:nvPr/>
        </p:nvSpPr>
        <p:spPr>
          <a:xfrm>
            <a:off x="3654113" y="1722387"/>
            <a:ext cx="248674" cy="248674"/>
          </a:xfrm>
          <a:prstGeom prst="ellipse">
            <a:avLst/>
          </a:prstGeom>
          <a:solidFill>
            <a:srgbClr val="F7D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椭圆 73"/>
          <p:cNvSpPr/>
          <p:nvPr/>
        </p:nvSpPr>
        <p:spPr>
          <a:xfrm>
            <a:off x="4099316" y="2141755"/>
            <a:ext cx="248674" cy="248674"/>
          </a:xfrm>
          <a:prstGeom prst="ellipse">
            <a:avLst/>
          </a:prstGeom>
          <a:solidFill>
            <a:srgbClr val="25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文本框 75"/>
          <p:cNvSpPr txBox="1"/>
          <p:nvPr/>
        </p:nvSpPr>
        <p:spPr>
          <a:xfrm>
            <a:off x="6766365" y="533037"/>
            <a:ext cx="45907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Econ Model Assumes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6940621" y="1401727"/>
            <a:ext cx="218924" cy="218924"/>
          </a:xfrm>
          <a:prstGeom prst="ellipse">
            <a:avLst/>
          </a:prstGeom>
          <a:solidFill>
            <a:srgbClr val="AE2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7247681" y="1332733"/>
            <a:ext cx="3955954" cy="3508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People make decision base on facts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932045" y="1976268"/>
            <a:ext cx="218924" cy="218924"/>
          </a:xfrm>
          <a:prstGeom prst="ellipse">
            <a:avLst/>
          </a:prstGeom>
          <a:solidFill>
            <a:srgbClr val="F58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7247681" y="1889070"/>
            <a:ext cx="3955954" cy="8679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Assume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everyone perfectly understand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uncertainty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(People have realistic expectations )</a:t>
            </a:r>
          </a:p>
        </p:txBody>
      </p:sp>
      <p:sp>
        <p:nvSpPr>
          <p:cNvPr id="93" name="椭圆 92"/>
          <p:cNvSpPr/>
          <p:nvPr/>
        </p:nvSpPr>
        <p:spPr>
          <a:xfrm>
            <a:off x="7028757" y="4276086"/>
            <a:ext cx="218924" cy="218924"/>
          </a:xfrm>
          <a:prstGeom prst="ellipse">
            <a:avLst/>
          </a:prstGeom>
          <a:solidFill>
            <a:srgbClr val="FAC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文本框 93"/>
          <p:cNvSpPr txBox="1"/>
          <p:nvPr/>
        </p:nvSpPr>
        <p:spPr>
          <a:xfrm>
            <a:off x="7344393" y="4080849"/>
            <a:ext cx="3955954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People believe their skill level and judgment are better than they truly are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7028757" y="4948526"/>
            <a:ext cx="218924" cy="218924"/>
          </a:xfrm>
          <a:prstGeom prst="ellipse">
            <a:avLst/>
          </a:prstGeom>
          <a:solidFill>
            <a:srgbClr val="1DA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7344393" y="4753289"/>
            <a:ext cx="4012694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Example: Gym Memberships charge monthly, but not per visit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7028757" y="5620965"/>
            <a:ext cx="218924" cy="218924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文本框 97"/>
          <p:cNvSpPr txBox="1"/>
          <p:nvPr/>
        </p:nvSpPr>
        <p:spPr>
          <a:xfrm>
            <a:off x="7344393" y="5425728"/>
            <a:ext cx="3955954" cy="8679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Individuals who sign up for a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fitness centers tend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be far too optimistic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sticking to their exercise goals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1100715" y="3017834"/>
            <a:ext cx="3874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Overconfidence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椭圆 73"/>
          <p:cNvSpPr/>
          <p:nvPr/>
        </p:nvSpPr>
        <p:spPr>
          <a:xfrm>
            <a:off x="3902550" y="1737598"/>
            <a:ext cx="413319" cy="413319"/>
          </a:xfrm>
          <a:prstGeom prst="ellipse">
            <a:avLst/>
          </a:prstGeom>
          <a:solidFill>
            <a:srgbClr val="25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8" name="文本框 75"/>
          <p:cNvSpPr txBox="1"/>
          <p:nvPr/>
        </p:nvSpPr>
        <p:spPr>
          <a:xfrm>
            <a:off x="6932045" y="3150798"/>
            <a:ext cx="4259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The Problem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15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47"/>
    </mc:Choice>
    <mc:Fallback>
      <p:transition spd="slow" advTm="479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0">
              <a:srgbClr val="12273A"/>
            </a:gs>
            <a:gs pos="79524">
              <a:srgbClr val="12283D"/>
            </a:gs>
            <a:gs pos="35000">
              <a:srgbClr val="0D1F2D"/>
            </a:gs>
            <a:gs pos="65000">
              <a:srgbClr val="0F2030"/>
            </a:gs>
            <a:gs pos="53000">
              <a:srgbClr val="0A1622"/>
            </a:gs>
            <a:gs pos="47000">
              <a:srgbClr val="0A1622"/>
            </a:gs>
            <a:gs pos="50000">
              <a:srgbClr val="0A1622"/>
            </a:gs>
            <a:gs pos="0">
              <a:srgbClr val="123049"/>
            </a:gs>
            <a:gs pos="100000">
              <a:srgbClr val="153249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等腰三角形 76"/>
          <p:cNvSpPr/>
          <p:nvPr/>
        </p:nvSpPr>
        <p:spPr>
          <a:xfrm rot="16200000">
            <a:off x="9269739" y="230806"/>
            <a:ext cx="3126372" cy="2695148"/>
          </a:xfrm>
          <a:prstGeom prst="triangle">
            <a:avLst/>
          </a:prstGeom>
          <a:solidFill>
            <a:srgbClr val="1A92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等腰三角形 86"/>
          <p:cNvSpPr/>
          <p:nvPr/>
        </p:nvSpPr>
        <p:spPr>
          <a:xfrm rot="16200000">
            <a:off x="10709124" y="3187404"/>
            <a:ext cx="1580364" cy="1362384"/>
          </a:xfrm>
          <a:prstGeom prst="triangle">
            <a:avLst/>
          </a:prstGeom>
          <a:solidFill>
            <a:srgbClr val="20AA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等腰三角形 89"/>
          <p:cNvSpPr/>
          <p:nvPr/>
        </p:nvSpPr>
        <p:spPr>
          <a:xfrm rot="16200000">
            <a:off x="10728174" y="5401820"/>
            <a:ext cx="1580364" cy="1362384"/>
          </a:xfrm>
          <a:prstGeom prst="triangle">
            <a:avLst/>
          </a:prstGeom>
          <a:solidFill>
            <a:srgbClr val="FF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等腰三角形 67"/>
          <p:cNvSpPr/>
          <p:nvPr/>
        </p:nvSpPr>
        <p:spPr>
          <a:xfrm rot="5400000">
            <a:off x="-211177" y="1837313"/>
            <a:ext cx="3062060" cy="2639706"/>
          </a:xfrm>
          <a:prstGeom prst="triangle">
            <a:avLst/>
          </a:prstGeom>
          <a:solidFill>
            <a:srgbClr val="B12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5400000">
            <a:off x="-115839" y="113631"/>
            <a:ext cx="1592824" cy="1373124"/>
          </a:xfrm>
          <a:prstGeom prst="triangle">
            <a:avLst/>
          </a:prstGeom>
          <a:solidFill>
            <a:srgbClr val="FFB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等腰三角形 69"/>
          <p:cNvSpPr/>
          <p:nvPr/>
        </p:nvSpPr>
        <p:spPr>
          <a:xfrm rot="5400000">
            <a:off x="-115839" y="4798046"/>
            <a:ext cx="1592824" cy="1373124"/>
          </a:xfrm>
          <a:prstGeom prst="triangle">
            <a:avLst/>
          </a:prstGeom>
          <a:solidFill>
            <a:srgbClr val="D26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等腰三角形 70"/>
          <p:cNvSpPr/>
          <p:nvPr/>
        </p:nvSpPr>
        <p:spPr>
          <a:xfrm rot="5400000">
            <a:off x="-115839" y="1019462"/>
            <a:ext cx="1592824" cy="1373124"/>
          </a:xfrm>
          <a:prstGeom prst="triangle">
            <a:avLst/>
          </a:prstGeom>
          <a:noFill/>
          <a:ln w="3175">
            <a:solidFill>
              <a:schemeClr val="bg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等腰三角形 71"/>
          <p:cNvSpPr/>
          <p:nvPr/>
        </p:nvSpPr>
        <p:spPr>
          <a:xfrm rot="5400000">
            <a:off x="-115839" y="1735986"/>
            <a:ext cx="1592824" cy="137312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等腰三角形 72"/>
          <p:cNvSpPr/>
          <p:nvPr/>
        </p:nvSpPr>
        <p:spPr>
          <a:xfrm rot="5400000">
            <a:off x="-126195" y="3348226"/>
            <a:ext cx="1460175" cy="121976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5" name="等腰三角形 74"/>
          <p:cNvSpPr/>
          <p:nvPr/>
        </p:nvSpPr>
        <p:spPr>
          <a:xfrm rot="5400000">
            <a:off x="-126195" y="4048896"/>
            <a:ext cx="1460175" cy="1219764"/>
          </a:xfrm>
          <a:prstGeom prst="triangle">
            <a:avLst/>
          </a:prstGeom>
          <a:noFill/>
          <a:ln w="3175">
            <a:solidFill>
              <a:schemeClr val="bg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等腰三角形 75"/>
          <p:cNvSpPr/>
          <p:nvPr/>
        </p:nvSpPr>
        <p:spPr>
          <a:xfrm rot="5400000">
            <a:off x="-126195" y="5509073"/>
            <a:ext cx="1460175" cy="1219764"/>
          </a:xfrm>
          <a:prstGeom prst="triangle">
            <a:avLst/>
          </a:prstGeom>
          <a:noFill/>
          <a:ln w="3175">
            <a:solidFill>
              <a:schemeClr val="bg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8" name="等腰三角形 77"/>
          <p:cNvSpPr/>
          <p:nvPr/>
        </p:nvSpPr>
        <p:spPr>
          <a:xfrm rot="16200000">
            <a:off x="10709124" y="1671277"/>
            <a:ext cx="1580364" cy="136238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等腰三角形 85"/>
          <p:cNvSpPr/>
          <p:nvPr/>
        </p:nvSpPr>
        <p:spPr>
          <a:xfrm rot="16200000">
            <a:off x="10709124" y="2384492"/>
            <a:ext cx="1580364" cy="136238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等腰三角形 87"/>
          <p:cNvSpPr/>
          <p:nvPr/>
        </p:nvSpPr>
        <p:spPr>
          <a:xfrm rot="16200000">
            <a:off x="10709124" y="3917492"/>
            <a:ext cx="1580364" cy="136238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等腰三角形 88"/>
          <p:cNvSpPr/>
          <p:nvPr/>
        </p:nvSpPr>
        <p:spPr>
          <a:xfrm rot="16200000">
            <a:off x="10709124" y="4630063"/>
            <a:ext cx="1580364" cy="136238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等腰三角形 90"/>
          <p:cNvSpPr/>
          <p:nvPr/>
        </p:nvSpPr>
        <p:spPr>
          <a:xfrm rot="16200000">
            <a:off x="10709124" y="107549"/>
            <a:ext cx="1580364" cy="136238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等腰三角形 91"/>
          <p:cNvSpPr/>
          <p:nvPr/>
        </p:nvSpPr>
        <p:spPr>
          <a:xfrm rot="16200000" flipH="1">
            <a:off x="9808471" y="2665664"/>
            <a:ext cx="686524" cy="591830"/>
          </a:xfrm>
          <a:prstGeom prst="triangle">
            <a:avLst/>
          </a:prstGeom>
          <a:solidFill>
            <a:srgbClr val="F392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等腰三角形 92"/>
          <p:cNvSpPr/>
          <p:nvPr/>
        </p:nvSpPr>
        <p:spPr>
          <a:xfrm rot="5400000">
            <a:off x="2263147" y="1778926"/>
            <a:ext cx="404454" cy="348666"/>
          </a:xfrm>
          <a:prstGeom prst="triangle">
            <a:avLst/>
          </a:prstGeom>
          <a:solidFill>
            <a:srgbClr val="38A3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等腰三角形 93"/>
          <p:cNvSpPr/>
          <p:nvPr/>
        </p:nvSpPr>
        <p:spPr>
          <a:xfrm rot="5400000">
            <a:off x="1623227" y="5809056"/>
            <a:ext cx="635578" cy="547910"/>
          </a:xfrm>
          <a:prstGeom prst="triangle">
            <a:avLst/>
          </a:prstGeom>
          <a:solidFill>
            <a:srgbClr val="1F95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等腰三角形 94"/>
          <p:cNvSpPr/>
          <p:nvPr/>
        </p:nvSpPr>
        <p:spPr>
          <a:xfrm rot="16200000" flipH="1">
            <a:off x="10266239" y="4908162"/>
            <a:ext cx="362818" cy="312774"/>
          </a:xfrm>
          <a:prstGeom prst="triangle">
            <a:avLst/>
          </a:prstGeom>
          <a:solidFill>
            <a:srgbClr val="1781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等腰三角形 4"/>
          <p:cNvSpPr/>
          <p:nvPr/>
        </p:nvSpPr>
        <p:spPr>
          <a:xfrm>
            <a:off x="5337053" y="1411633"/>
            <a:ext cx="818206" cy="697240"/>
          </a:xfrm>
          <a:prstGeom prst="triangle">
            <a:avLst/>
          </a:prstGeom>
          <a:solidFill>
            <a:srgbClr val="95CB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等腰三角形 5"/>
          <p:cNvSpPr/>
          <p:nvPr/>
        </p:nvSpPr>
        <p:spPr>
          <a:xfrm>
            <a:off x="6147149" y="1403523"/>
            <a:ext cx="818206" cy="705350"/>
          </a:xfrm>
          <a:prstGeom prst="triangle">
            <a:avLst/>
          </a:prstGeom>
          <a:solidFill>
            <a:srgbClr val="77D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等腰三角形 6"/>
          <p:cNvSpPr/>
          <p:nvPr/>
        </p:nvSpPr>
        <p:spPr>
          <a:xfrm flipH="1" flipV="1">
            <a:off x="5738046" y="1411633"/>
            <a:ext cx="818206" cy="705350"/>
          </a:xfrm>
          <a:prstGeom prst="triangle">
            <a:avLst/>
          </a:prstGeom>
          <a:solidFill>
            <a:srgbClr val="A0E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7"/>
          <p:cNvSpPr/>
          <p:nvPr/>
        </p:nvSpPr>
        <p:spPr>
          <a:xfrm rot="10800000" flipH="1" flipV="1">
            <a:off x="4497880" y="1409488"/>
            <a:ext cx="818206" cy="705350"/>
          </a:xfrm>
          <a:prstGeom prst="triangle">
            <a:avLst/>
          </a:prstGeom>
          <a:solidFill>
            <a:srgbClr val="0AB9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7" name="等腰三角形 8"/>
          <p:cNvSpPr/>
          <p:nvPr/>
        </p:nvSpPr>
        <p:spPr>
          <a:xfrm rot="14400000">
            <a:off x="4825196" y="2292158"/>
            <a:ext cx="818206" cy="705350"/>
          </a:xfrm>
          <a:prstGeom prst="triangle">
            <a:avLst/>
          </a:prstGeom>
          <a:solidFill>
            <a:srgbClr val="1DAC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等腰三角形 9"/>
          <p:cNvSpPr/>
          <p:nvPr/>
        </p:nvSpPr>
        <p:spPr>
          <a:xfrm rot="18000000">
            <a:off x="4837979" y="2671679"/>
            <a:ext cx="818206" cy="705350"/>
          </a:xfrm>
          <a:prstGeom prst="triangle">
            <a:avLst/>
          </a:prstGeom>
          <a:solidFill>
            <a:srgbClr val="FAB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等腰三角形 10"/>
          <p:cNvSpPr/>
          <p:nvPr/>
        </p:nvSpPr>
        <p:spPr>
          <a:xfrm flipH="1" flipV="1">
            <a:off x="4510204" y="2113601"/>
            <a:ext cx="818206" cy="713459"/>
          </a:xfrm>
          <a:prstGeom prst="triangle">
            <a:avLst/>
          </a:prstGeom>
          <a:solidFill>
            <a:srgbClr val="FED4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等腰三角形 11"/>
          <p:cNvSpPr/>
          <p:nvPr/>
        </p:nvSpPr>
        <p:spPr>
          <a:xfrm flipH="1" flipV="1">
            <a:off x="5756992" y="2877278"/>
            <a:ext cx="818206" cy="705350"/>
          </a:xfrm>
          <a:prstGeom prst="triangle">
            <a:avLst/>
          </a:prstGeom>
          <a:solidFill>
            <a:srgbClr val="FB8F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等腰三角形 12"/>
          <p:cNvSpPr/>
          <p:nvPr/>
        </p:nvSpPr>
        <p:spPr>
          <a:xfrm flipH="1" flipV="1">
            <a:off x="6596767" y="4280821"/>
            <a:ext cx="818206" cy="705350"/>
          </a:xfrm>
          <a:prstGeom prst="triangle">
            <a:avLst/>
          </a:prstGeom>
          <a:solidFill>
            <a:srgbClr val="EE4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等腰三角形 13"/>
          <p:cNvSpPr/>
          <p:nvPr/>
        </p:nvSpPr>
        <p:spPr>
          <a:xfrm>
            <a:off x="5341532" y="2866285"/>
            <a:ext cx="818206" cy="705350"/>
          </a:xfrm>
          <a:prstGeom prst="triangle">
            <a:avLst/>
          </a:prstGeom>
          <a:solidFill>
            <a:srgbClr val="E86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等腰三角形 14"/>
          <p:cNvSpPr/>
          <p:nvPr/>
        </p:nvSpPr>
        <p:spPr>
          <a:xfrm>
            <a:off x="6172520" y="2866285"/>
            <a:ext cx="818206" cy="705350"/>
          </a:xfrm>
          <a:prstGeom prst="triangle">
            <a:avLst/>
          </a:prstGeom>
          <a:solidFill>
            <a:srgbClr val="B12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等腰三角形 15"/>
          <p:cNvSpPr/>
          <p:nvPr/>
        </p:nvSpPr>
        <p:spPr>
          <a:xfrm>
            <a:off x="6592408" y="3566524"/>
            <a:ext cx="818206" cy="705350"/>
          </a:xfrm>
          <a:prstGeom prst="triangle">
            <a:avLst/>
          </a:prstGeom>
          <a:solidFill>
            <a:srgbClr val="6D15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等腰三角形 16"/>
          <p:cNvSpPr/>
          <p:nvPr/>
        </p:nvSpPr>
        <p:spPr>
          <a:xfrm flipH="1" flipV="1">
            <a:off x="6174536" y="3576114"/>
            <a:ext cx="818206" cy="705350"/>
          </a:xfrm>
          <a:prstGeom prst="triangle">
            <a:avLst/>
          </a:prstGeom>
          <a:solidFill>
            <a:srgbClr val="8A18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等腰三角形 17"/>
          <p:cNvSpPr/>
          <p:nvPr/>
        </p:nvSpPr>
        <p:spPr>
          <a:xfrm flipH="1" flipV="1">
            <a:off x="5790256" y="4292845"/>
            <a:ext cx="818206" cy="705350"/>
          </a:xfrm>
          <a:prstGeom prst="triangle">
            <a:avLst/>
          </a:prstGeom>
          <a:solidFill>
            <a:srgbClr val="EB4F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等腰三角形 6"/>
          <p:cNvSpPr/>
          <p:nvPr/>
        </p:nvSpPr>
        <p:spPr>
          <a:xfrm flipH="1" flipV="1">
            <a:off x="4919307" y="1424370"/>
            <a:ext cx="818206" cy="705350"/>
          </a:xfrm>
          <a:prstGeom prst="triangle">
            <a:avLst/>
          </a:prstGeom>
          <a:solidFill>
            <a:srgbClr val="A0E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等腰三角形 16"/>
          <p:cNvSpPr/>
          <p:nvPr/>
        </p:nvSpPr>
        <p:spPr>
          <a:xfrm flipH="1" flipV="1">
            <a:off x="5002795" y="4296523"/>
            <a:ext cx="818206" cy="705350"/>
          </a:xfrm>
          <a:prstGeom prst="triangle">
            <a:avLst/>
          </a:prstGeom>
          <a:solidFill>
            <a:srgbClr val="8A18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等腰三角形 14"/>
          <p:cNvSpPr/>
          <p:nvPr/>
        </p:nvSpPr>
        <p:spPr>
          <a:xfrm>
            <a:off x="6187663" y="4292485"/>
            <a:ext cx="818206" cy="705350"/>
          </a:xfrm>
          <a:prstGeom prst="triangle">
            <a:avLst/>
          </a:prstGeom>
          <a:solidFill>
            <a:srgbClr val="B12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等腰三角形 15"/>
          <p:cNvSpPr/>
          <p:nvPr/>
        </p:nvSpPr>
        <p:spPr>
          <a:xfrm>
            <a:off x="5402373" y="4274950"/>
            <a:ext cx="818206" cy="705350"/>
          </a:xfrm>
          <a:prstGeom prst="triangle">
            <a:avLst/>
          </a:prstGeom>
          <a:solidFill>
            <a:srgbClr val="6D15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104"/>
          <p:cNvSpPr txBox="1"/>
          <p:nvPr/>
        </p:nvSpPr>
        <p:spPr>
          <a:xfrm>
            <a:off x="2100365" y="5264374"/>
            <a:ext cx="8564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Self-Control And</a:t>
            </a: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6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Discounts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15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02"/>
    </mc:Choice>
    <mc:Fallback>
      <p:transition spd="slow" advTm="74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/>
          <p:nvPr/>
        </p:nvSpPr>
        <p:spPr>
          <a:xfrm flipH="1">
            <a:off x="0" y="0"/>
            <a:ext cx="6466116" cy="6858000"/>
          </a:xfrm>
          <a:custGeom>
            <a:avLst/>
            <a:gdLst>
              <a:gd name="connsiteX0" fmla="*/ 6466116 w 6466116"/>
              <a:gd name="connsiteY0" fmla="*/ 0 h 6858000"/>
              <a:gd name="connsiteX1" fmla="*/ 370116 w 6466116"/>
              <a:gd name="connsiteY1" fmla="*/ 0 h 6858000"/>
              <a:gd name="connsiteX2" fmla="*/ 370116 w 6466116"/>
              <a:gd name="connsiteY2" fmla="*/ 3214333 h 6858000"/>
              <a:gd name="connsiteX3" fmla="*/ 0 w 6466116"/>
              <a:gd name="connsiteY3" fmla="*/ 3429000 h 6858000"/>
              <a:gd name="connsiteX4" fmla="*/ 370116 w 6466116"/>
              <a:gd name="connsiteY4" fmla="*/ 3643667 h 6858000"/>
              <a:gd name="connsiteX5" fmla="*/ 370116 w 6466116"/>
              <a:gd name="connsiteY5" fmla="*/ 6858000 h 6858000"/>
              <a:gd name="connsiteX6" fmla="*/ 6466116 w 6466116"/>
              <a:gd name="connsiteY6" fmla="*/ 6858000 h 6858000"/>
              <a:gd name="connsiteX7" fmla="*/ 6466116 w 6466116"/>
              <a:gd name="connsiteY7" fmla="*/ 4397829 h 6858000"/>
              <a:gd name="connsiteX8" fmla="*/ 6466116 w 6466116"/>
              <a:gd name="connsiteY8" fmla="*/ 3730171 h 6858000"/>
              <a:gd name="connsiteX9" fmla="*/ 6466116 w 6466116"/>
              <a:gd name="connsiteY9" fmla="*/ 3127829 h 6858000"/>
              <a:gd name="connsiteX10" fmla="*/ 6466116 w 6466116"/>
              <a:gd name="connsiteY10" fmla="*/ 26416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6116" h="6858000">
                <a:moveTo>
                  <a:pt x="6466116" y="0"/>
                </a:moveTo>
                <a:lnTo>
                  <a:pt x="370116" y="0"/>
                </a:lnTo>
                <a:lnTo>
                  <a:pt x="370116" y="3214333"/>
                </a:lnTo>
                <a:lnTo>
                  <a:pt x="0" y="3429000"/>
                </a:lnTo>
                <a:lnTo>
                  <a:pt x="370116" y="3643667"/>
                </a:lnTo>
                <a:lnTo>
                  <a:pt x="370116" y="6858000"/>
                </a:lnTo>
                <a:lnTo>
                  <a:pt x="6466116" y="6858000"/>
                </a:lnTo>
                <a:lnTo>
                  <a:pt x="6466116" y="4397829"/>
                </a:lnTo>
                <a:lnTo>
                  <a:pt x="6466116" y="3730171"/>
                </a:lnTo>
                <a:lnTo>
                  <a:pt x="6466116" y="3127829"/>
                </a:lnTo>
                <a:lnTo>
                  <a:pt x="6466116" y="2641600"/>
                </a:lnTo>
                <a:close/>
              </a:path>
            </a:pathLst>
          </a:cu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88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011521" y="3932975"/>
            <a:ext cx="527900" cy="527900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椭圆 55"/>
          <p:cNvSpPr/>
          <p:nvPr/>
        </p:nvSpPr>
        <p:spPr>
          <a:xfrm>
            <a:off x="3376852" y="4279150"/>
            <a:ext cx="650036" cy="650036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7" name="椭圆 56"/>
          <p:cNvSpPr/>
          <p:nvPr/>
        </p:nvSpPr>
        <p:spPr>
          <a:xfrm>
            <a:off x="2920813" y="4677264"/>
            <a:ext cx="439444" cy="439444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9" name="椭圆 58"/>
          <p:cNvSpPr/>
          <p:nvPr/>
        </p:nvSpPr>
        <p:spPr>
          <a:xfrm>
            <a:off x="2437742" y="4666717"/>
            <a:ext cx="410108" cy="410108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椭圆 59"/>
          <p:cNvSpPr/>
          <p:nvPr/>
        </p:nvSpPr>
        <p:spPr>
          <a:xfrm>
            <a:off x="2216807" y="4825660"/>
            <a:ext cx="188000" cy="188000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椭圆 60"/>
          <p:cNvSpPr/>
          <p:nvPr/>
        </p:nvSpPr>
        <p:spPr>
          <a:xfrm>
            <a:off x="1975710" y="4683771"/>
            <a:ext cx="188000" cy="188000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2" name="椭圆 61"/>
          <p:cNvSpPr/>
          <p:nvPr/>
        </p:nvSpPr>
        <p:spPr>
          <a:xfrm>
            <a:off x="1649710" y="4410346"/>
            <a:ext cx="268810" cy="268810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椭圆 62"/>
          <p:cNvSpPr/>
          <p:nvPr/>
        </p:nvSpPr>
        <p:spPr>
          <a:xfrm>
            <a:off x="1432118" y="4100674"/>
            <a:ext cx="309672" cy="309672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6" name="椭圆 65"/>
          <p:cNvSpPr/>
          <p:nvPr/>
        </p:nvSpPr>
        <p:spPr>
          <a:xfrm>
            <a:off x="1387278" y="2103348"/>
            <a:ext cx="456496" cy="456496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8" name="椭圆 67"/>
          <p:cNvSpPr/>
          <p:nvPr/>
        </p:nvSpPr>
        <p:spPr>
          <a:xfrm>
            <a:off x="1795984" y="1728529"/>
            <a:ext cx="318882" cy="318882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椭圆 68"/>
          <p:cNvSpPr/>
          <p:nvPr/>
        </p:nvSpPr>
        <p:spPr>
          <a:xfrm>
            <a:off x="2201004" y="1518979"/>
            <a:ext cx="440596" cy="440596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0" name="椭圆 69"/>
          <p:cNvSpPr/>
          <p:nvPr/>
        </p:nvSpPr>
        <p:spPr>
          <a:xfrm>
            <a:off x="2691819" y="1408730"/>
            <a:ext cx="346252" cy="346252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椭圆 70"/>
          <p:cNvSpPr/>
          <p:nvPr/>
        </p:nvSpPr>
        <p:spPr>
          <a:xfrm>
            <a:off x="3061433" y="1402164"/>
            <a:ext cx="212004" cy="212004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椭圆 71"/>
          <p:cNvSpPr/>
          <p:nvPr/>
        </p:nvSpPr>
        <p:spPr>
          <a:xfrm>
            <a:off x="3355805" y="1447909"/>
            <a:ext cx="355400" cy="355400"/>
          </a:xfrm>
          <a:prstGeom prst="ellipse">
            <a:avLst/>
          </a:prstGeom>
          <a:solidFill>
            <a:srgbClr val="F18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椭圆 72"/>
          <p:cNvSpPr/>
          <p:nvPr/>
        </p:nvSpPr>
        <p:spPr>
          <a:xfrm>
            <a:off x="3654113" y="1722387"/>
            <a:ext cx="248674" cy="248674"/>
          </a:xfrm>
          <a:prstGeom prst="ellipse">
            <a:avLst/>
          </a:prstGeom>
          <a:solidFill>
            <a:srgbClr val="F7D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椭圆 73"/>
          <p:cNvSpPr/>
          <p:nvPr/>
        </p:nvSpPr>
        <p:spPr>
          <a:xfrm>
            <a:off x="4099316" y="2141755"/>
            <a:ext cx="248674" cy="248674"/>
          </a:xfrm>
          <a:prstGeom prst="ellipse">
            <a:avLst/>
          </a:prstGeom>
          <a:solidFill>
            <a:srgbClr val="25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文本框 75"/>
          <p:cNvSpPr txBox="1"/>
          <p:nvPr/>
        </p:nvSpPr>
        <p:spPr>
          <a:xfrm>
            <a:off x="6766365" y="533037"/>
            <a:ext cx="45907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Econ Model Assumes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6940621" y="1401727"/>
            <a:ext cx="218924" cy="218924"/>
          </a:xfrm>
          <a:prstGeom prst="ellipse">
            <a:avLst/>
          </a:prstGeom>
          <a:solidFill>
            <a:srgbClr val="AE2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7247681" y="1332733"/>
            <a:ext cx="3955954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People make decision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maximize their utility. 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942936" y="2171505"/>
            <a:ext cx="218924" cy="218924"/>
          </a:xfrm>
          <a:prstGeom prst="ellipse">
            <a:avLst/>
          </a:prstGeom>
          <a:solidFill>
            <a:srgbClr val="F58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/>
          <p:cNvSpPr/>
          <p:nvPr/>
        </p:nvSpPr>
        <p:spPr>
          <a:xfrm>
            <a:off x="7006847" y="3468420"/>
            <a:ext cx="218924" cy="218924"/>
          </a:xfrm>
          <a:prstGeom prst="ellipse">
            <a:avLst/>
          </a:prstGeom>
          <a:solidFill>
            <a:srgbClr val="FAC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文本框 93"/>
          <p:cNvSpPr txBox="1"/>
          <p:nvPr/>
        </p:nvSpPr>
        <p:spPr>
          <a:xfrm>
            <a:off x="7344393" y="3382685"/>
            <a:ext cx="3955954" cy="3508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People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have a strong preference for NOW</a:t>
            </a:r>
          </a:p>
        </p:txBody>
      </p:sp>
      <p:sp>
        <p:nvSpPr>
          <p:cNvPr id="95" name="椭圆 94"/>
          <p:cNvSpPr/>
          <p:nvPr/>
        </p:nvSpPr>
        <p:spPr>
          <a:xfrm>
            <a:off x="7022765" y="4086275"/>
            <a:ext cx="218924" cy="218924"/>
          </a:xfrm>
          <a:prstGeom prst="ellipse">
            <a:avLst/>
          </a:prstGeom>
          <a:solidFill>
            <a:srgbClr val="1DA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7316023" y="4023798"/>
            <a:ext cx="4012694" cy="8679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People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have a much higher discount rate when making decisions about immediate consumption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7034997" y="5065721"/>
            <a:ext cx="218924" cy="218924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文本框 97"/>
          <p:cNvSpPr txBox="1"/>
          <p:nvPr/>
        </p:nvSpPr>
        <p:spPr>
          <a:xfrm>
            <a:off x="7316023" y="5008235"/>
            <a:ext cx="3955954" cy="8679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Example: Black Friday, under time pressure we often do not have the time to research and compare.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1044832" y="2441411"/>
            <a:ext cx="38747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Self-Control</a:t>
            </a:r>
          </a:p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</a:t>
            </a:r>
          </a:p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Discounts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椭圆 73"/>
          <p:cNvSpPr/>
          <p:nvPr/>
        </p:nvSpPr>
        <p:spPr>
          <a:xfrm>
            <a:off x="3902550" y="1737598"/>
            <a:ext cx="413319" cy="413319"/>
          </a:xfrm>
          <a:prstGeom prst="ellipse">
            <a:avLst/>
          </a:prstGeom>
          <a:solidFill>
            <a:srgbClr val="25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8" name="文本框 75"/>
          <p:cNvSpPr txBox="1"/>
          <p:nvPr/>
        </p:nvSpPr>
        <p:spPr>
          <a:xfrm>
            <a:off x="6903937" y="2733799"/>
            <a:ext cx="4259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The Problem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椭圆 96"/>
          <p:cNvSpPr/>
          <p:nvPr/>
        </p:nvSpPr>
        <p:spPr>
          <a:xfrm>
            <a:off x="7011613" y="6126238"/>
            <a:ext cx="218924" cy="218924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97"/>
          <p:cNvSpPr txBox="1"/>
          <p:nvPr/>
        </p:nvSpPr>
        <p:spPr>
          <a:xfrm>
            <a:off x="7344393" y="6087832"/>
            <a:ext cx="3955954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Have ever bough something at when it is on sale and never end up using it?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81"/>
          <p:cNvSpPr txBox="1"/>
          <p:nvPr/>
        </p:nvSpPr>
        <p:spPr>
          <a:xfrm>
            <a:off x="7260431" y="2083211"/>
            <a:ext cx="3955954" cy="3508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People have the perfect information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Sound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325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24"/>
    </mc:Choice>
    <mc:Fallback>
      <p:transition spd="slow" advTm="46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"/>
            <a:ext cx="12192000" cy="4020457"/>
          </a:xfrm>
          <a:prstGeom prst="rect">
            <a:avLst/>
          </a:pr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88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文本框 116"/>
          <p:cNvSpPr txBox="1"/>
          <p:nvPr/>
        </p:nvSpPr>
        <p:spPr>
          <a:xfrm>
            <a:off x="2222885" y="1183708"/>
            <a:ext cx="8348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Does this mean Microeconomic modeling is useless?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116"/>
          <p:cNvSpPr txBox="1"/>
          <p:nvPr/>
        </p:nvSpPr>
        <p:spPr>
          <a:xfrm>
            <a:off x="2222885" y="2485322"/>
            <a:ext cx="83488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</a:t>
            </a:r>
            <a:r>
              <a:rPr lang="en-US" altLang="zh-CN" sz="24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Even thought </a:t>
            </a:r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rational choice model is not perfect, it does a great job on predicting human behavior in </a:t>
            </a:r>
            <a:r>
              <a:rPr lang="en-US" altLang="zh-CN" sz="24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many situations. 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116"/>
          <p:cNvSpPr txBox="1"/>
          <p:nvPr/>
        </p:nvSpPr>
        <p:spPr>
          <a:xfrm>
            <a:off x="2222885" y="4604000"/>
            <a:ext cx="83488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We just need to keep in mind on the biases, and twist the models if needed. Like add 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parents’utility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base on child’s consumption.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23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94"/>
    </mc:Choice>
    <mc:Fallback>
      <p:transition spd="slow" advTm="34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flipH="1">
            <a:off x="0" y="0"/>
            <a:ext cx="6096000" cy="6858000"/>
          </a:xfrm>
          <a:prstGeom prst="rect">
            <a:avLst/>
          </a:pr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88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2457450" y="2166"/>
            <a:ext cx="3638550" cy="6853671"/>
          </a:xfrm>
          <a:custGeom>
            <a:avLst/>
            <a:gdLst>
              <a:gd name="connsiteX0" fmla="*/ 3264310 w 3264310"/>
              <a:gd name="connsiteY0" fmla="*/ 0 h 6853671"/>
              <a:gd name="connsiteX1" fmla="*/ 3264310 w 3264310"/>
              <a:gd name="connsiteY1" fmla="*/ 6853671 h 6853671"/>
              <a:gd name="connsiteX2" fmla="*/ 3175603 w 3264310"/>
              <a:gd name="connsiteY2" fmla="*/ 6851373 h 6853671"/>
              <a:gd name="connsiteX3" fmla="*/ 0 w 3264310"/>
              <a:gd name="connsiteY3" fmla="*/ 3426835 h 6853671"/>
              <a:gd name="connsiteX4" fmla="*/ 3175603 w 3264310"/>
              <a:gd name="connsiteY4" fmla="*/ 2297 h 6853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4310" h="6853671">
                <a:moveTo>
                  <a:pt x="3264310" y="0"/>
                </a:moveTo>
                <a:lnTo>
                  <a:pt x="3264310" y="6853671"/>
                </a:lnTo>
                <a:lnTo>
                  <a:pt x="3175603" y="6851373"/>
                </a:lnTo>
                <a:cubicBezTo>
                  <a:pt x="1406682" y="6759534"/>
                  <a:pt x="0" y="5261438"/>
                  <a:pt x="0" y="3426835"/>
                </a:cubicBezTo>
                <a:cubicBezTo>
                  <a:pt x="0" y="1592232"/>
                  <a:pt x="1406682" y="94136"/>
                  <a:pt x="3175603" y="2297"/>
                </a:cubicBezTo>
                <a:close/>
              </a:path>
            </a:pathLst>
          </a:custGeom>
          <a:noFill/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3454764" y="0"/>
            <a:ext cx="2641236" cy="6858000"/>
          </a:xfrm>
          <a:custGeom>
            <a:avLst/>
            <a:gdLst>
              <a:gd name="connsiteX0" fmla="*/ 2369574 w 2369574"/>
              <a:gd name="connsiteY0" fmla="*/ 0 h 6858000"/>
              <a:gd name="connsiteX1" fmla="*/ 2369574 w 2369574"/>
              <a:gd name="connsiteY1" fmla="*/ 6858000 h 6858000"/>
              <a:gd name="connsiteX2" fmla="*/ 0 w 2369574"/>
              <a:gd name="connsiteY2" fmla="*/ 3429000 h 6858000"/>
              <a:gd name="connsiteX3" fmla="*/ 2369574 w 2369574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9574" h="6858000">
                <a:moveTo>
                  <a:pt x="2369574" y="0"/>
                </a:moveTo>
                <a:lnTo>
                  <a:pt x="2369574" y="6858000"/>
                </a:lnTo>
                <a:cubicBezTo>
                  <a:pt x="1060894" y="6858000"/>
                  <a:pt x="0" y="5322784"/>
                  <a:pt x="0" y="3429000"/>
                </a:cubicBezTo>
                <a:cubicBezTo>
                  <a:pt x="0" y="1535216"/>
                  <a:pt x="1060894" y="0"/>
                  <a:pt x="2369574" y="0"/>
                </a:cubicBezTo>
                <a:close/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4473996" y="0"/>
            <a:ext cx="1622004" cy="6858000"/>
          </a:xfrm>
          <a:custGeom>
            <a:avLst/>
            <a:gdLst>
              <a:gd name="connsiteX0" fmla="*/ 1455174 w 1455174"/>
              <a:gd name="connsiteY0" fmla="*/ 0 h 6858000"/>
              <a:gd name="connsiteX1" fmla="*/ 1455174 w 1455174"/>
              <a:gd name="connsiteY1" fmla="*/ 6858000 h 6858000"/>
              <a:gd name="connsiteX2" fmla="*/ 0 w 1455174"/>
              <a:gd name="connsiteY2" fmla="*/ 3429000 h 6858000"/>
              <a:gd name="connsiteX3" fmla="*/ 1455174 w 1455174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174" h="6858000">
                <a:moveTo>
                  <a:pt x="1455174" y="0"/>
                </a:moveTo>
                <a:lnTo>
                  <a:pt x="1455174" y="6858000"/>
                </a:lnTo>
                <a:cubicBezTo>
                  <a:pt x="651504" y="6858000"/>
                  <a:pt x="0" y="5322784"/>
                  <a:pt x="0" y="3429000"/>
                </a:cubicBezTo>
                <a:cubicBezTo>
                  <a:pt x="0" y="1535216"/>
                  <a:pt x="651504" y="0"/>
                  <a:pt x="1455174" y="0"/>
                </a:cubicBezTo>
                <a:close/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416512" y="0"/>
            <a:ext cx="679488" cy="6858000"/>
          </a:xfrm>
          <a:custGeom>
            <a:avLst/>
            <a:gdLst>
              <a:gd name="connsiteX0" fmla="*/ 609600 w 609600"/>
              <a:gd name="connsiteY0" fmla="*/ 0 h 6858000"/>
              <a:gd name="connsiteX1" fmla="*/ 609600 w 609600"/>
              <a:gd name="connsiteY1" fmla="*/ 6858000 h 6858000"/>
              <a:gd name="connsiteX2" fmla="*/ 0 w 609600"/>
              <a:gd name="connsiteY2" fmla="*/ 3429000 h 6858000"/>
              <a:gd name="connsiteX3" fmla="*/ 609600 w 609600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" h="6858000">
                <a:moveTo>
                  <a:pt x="609600" y="0"/>
                </a:moveTo>
                <a:lnTo>
                  <a:pt x="609600" y="6858000"/>
                </a:lnTo>
                <a:cubicBezTo>
                  <a:pt x="272927" y="6858000"/>
                  <a:pt x="0" y="5322784"/>
                  <a:pt x="0" y="3429000"/>
                </a:cubicBezTo>
                <a:cubicBezTo>
                  <a:pt x="0" y="1535216"/>
                  <a:pt x="272927" y="0"/>
                  <a:pt x="609600" y="0"/>
                </a:cubicBezTo>
                <a:close/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弧形 24"/>
          <p:cNvSpPr/>
          <p:nvPr/>
        </p:nvSpPr>
        <p:spPr>
          <a:xfrm flipH="1" flipV="1">
            <a:off x="4865071" y="6351691"/>
            <a:ext cx="4358821" cy="493866"/>
          </a:xfrm>
          <a:prstGeom prst="arc">
            <a:avLst>
              <a:gd name="adj1" fmla="val 10860306"/>
              <a:gd name="adj2" fmla="val 21517727"/>
            </a:avLst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弧形 26"/>
          <p:cNvSpPr/>
          <p:nvPr/>
        </p:nvSpPr>
        <p:spPr>
          <a:xfrm flipH="1" flipV="1">
            <a:off x="3130547" y="4475355"/>
            <a:ext cx="5872117" cy="1646976"/>
          </a:xfrm>
          <a:prstGeom prst="arc">
            <a:avLst>
              <a:gd name="adj1" fmla="val 10860306"/>
              <a:gd name="adj2" fmla="val 21551441"/>
            </a:avLst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弧形 28"/>
          <p:cNvSpPr/>
          <p:nvPr/>
        </p:nvSpPr>
        <p:spPr>
          <a:xfrm flipH="1" flipV="1">
            <a:off x="2506282" y="3049507"/>
            <a:ext cx="6229517" cy="1718211"/>
          </a:xfrm>
          <a:prstGeom prst="arc">
            <a:avLst>
              <a:gd name="adj1" fmla="val 10860306"/>
              <a:gd name="adj2" fmla="val 21551441"/>
            </a:avLst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弧形 30"/>
          <p:cNvSpPr/>
          <p:nvPr/>
        </p:nvSpPr>
        <p:spPr>
          <a:xfrm flipH="1" flipV="1">
            <a:off x="2637832" y="1584259"/>
            <a:ext cx="5915618" cy="1547984"/>
          </a:xfrm>
          <a:prstGeom prst="arc">
            <a:avLst>
              <a:gd name="adj1" fmla="val 10860306"/>
              <a:gd name="adj2" fmla="val 21551441"/>
            </a:avLst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弧形 31"/>
          <p:cNvSpPr/>
          <p:nvPr/>
        </p:nvSpPr>
        <p:spPr>
          <a:xfrm flipH="1" flipV="1">
            <a:off x="3578366" y="108269"/>
            <a:ext cx="5424298" cy="1734483"/>
          </a:xfrm>
          <a:prstGeom prst="arc">
            <a:avLst>
              <a:gd name="adj1" fmla="val 10860306"/>
              <a:gd name="adj2" fmla="val 21551441"/>
            </a:avLst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弧形 33"/>
          <p:cNvSpPr/>
          <p:nvPr/>
        </p:nvSpPr>
        <p:spPr>
          <a:xfrm flipH="1" flipV="1">
            <a:off x="5284998" y="-229360"/>
            <a:ext cx="3022293" cy="606864"/>
          </a:xfrm>
          <a:prstGeom prst="arc">
            <a:avLst>
              <a:gd name="adj1" fmla="val 10860306"/>
              <a:gd name="adj2" fmla="val 21551441"/>
            </a:avLst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正五边形 35"/>
          <p:cNvSpPr/>
          <p:nvPr/>
        </p:nvSpPr>
        <p:spPr>
          <a:xfrm rot="1728969">
            <a:off x="3661996" y="1062051"/>
            <a:ext cx="675520" cy="643352"/>
          </a:xfrm>
          <a:prstGeom prst="pentagon">
            <a:avLst/>
          </a:prstGeom>
          <a:solidFill>
            <a:srgbClr val="A6D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正五边形 36"/>
          <p:cNvSpPr/>
          <p:nvPr/>
        </p:nvSpPr>
        <p:spPr>
          <a:xfrm rot="1728969">
            <a:off x="3168494" y="2618797"/>
            <a:ext cx="675520" cy="643352"/>
          </a:xfrm>
          <a:prstGeom prst="pentagon">
            <a:avLst/>
          </a:prstGeom>
          <a:solidFill>
            <a:srgbClr val="FAB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正五边形 37"/>
          <p:cNvSpPr/>
          <p:nvPr/>
        </p:nvSpPr>
        <p:spPr>
          <a:xfrm rot="1050724">
            <a:off x="3466910" y="4379044"/>
            <a:ext cx="341096" cy="324854"/>
          </a:xfrm>
          <a:prstGeom prst="pentagon">
            <a:avLst/>
          </a:prstGeom>
          <a:solidFill>
            <a:srgbClr val="429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正五边形 38"/>
          <p:cNvSpPr/>
          <p:nvPr/>
        </p:nvSpPr>
        <p:spPr>
          <a:xfrm rot="19642504">
            <a:off x="4874733" y="5858279"/>
            <a:ext cx="370276" cy="352644"/>
          </a:xfrm>
          <a:prstGeom prst="pentagon">
            <a:avLst/>
          </a:prstGeom>
          <a:solidFill>
            <a:srgbClr val="2A8C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正五边形 39"/>
          <p:cNvSpPr/>
          <p:nvPr/>
        </p:nvSpPr>
        <p:spPr>
          <a:xfrm rot="214002">
            <a:off x="5257881" y="1436169"/>
            <a:ext cx="675520" cy="643352"/>
          </a:xfrm>
          <a:prstGeom prst="pentagon">
            <a:avLst/>
          </a:prstGeom>
          <a:solidFill>
            <a:srgbClr val="B127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正五边形 40"/>
          <p:cNvSpPr/>
          <p:nvPr/>
        </p:nvSpPr>
        <p:spPr>
          <a:xfrm rot="214002">
            <a:off x="5067750" y="2842622"/>
            <a:ext cx="675520" cy="643352"/>
          </a:xfrm>
          <a:prstGeom prst="pentagon">
            <a:avLst/>
          </a:prstGeom>
          <a:solidFill>
            <a:srgbClr val="F59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-1" y="2999448"/>
            <a:ext cx="6086476" cy="859105"/>
          </a:xfrm>
          <a:prstGeom prst="rect">
            <a:avLst/>
          </a:prstGeom>
          <a:solidFill>
            <a:srgbClr val="B12729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5922888" y="-6158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428770" y="3049605"/>
            <a:ext cx="36203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等腰三角形 45"/>
          <p:cNvSpPr/>
          <p:nvPr/>
        </p:nvSpPr>
        <p:spPr>
          <a:xfrm rot="5400000">
            <a:off x="6627083" y="967455"/>
            <a:ext cx="403365" cy="402424"/>
          </a:xfrm>
          <a:prstGeom prst="triangle">
            <a:avLst/>
          </a:prstGeom>
          <a:solidFill>
            <a:srgbClr val="A32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7044774" y="816336"/>
            <a:ext cx="3429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INTRODUCTION 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044774" y="1185668"/>
            <a:ext cx="5061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General basics </a:t>
            </a:r>
            <a:r>
              <a:rPr lang="en-US" altLang="zh-CN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of Economics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等腰三角形 48"/>
          <p:cNvSpPr/>
          <p:nvPr/>
        </p:nvSpPr>
        <p:spPr>
          <a:xfrm rot="5400000">
            <a:off x="6627083" y="2764760"/>
            <a:ext cx="403365" cy="402424"/>
          </a:xfrm>
          <a:prstGeom prst="triangle">
            <a:avLst/>
          </a:prstGeom>
          <a:solidFill>
            <a:srgbClr val="E7C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7044774" y="2613641"/>
            <a:ext cx="3429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BIAS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TWO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044774" y="2982973"/>
            <a:ext cx="5061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Generosity and Selflessness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等腰三角形 51"/>
          <p:cNvSpPr/>
          <p:nvPr/>
        </p:nvSpPr>
        <p:spPr>
          <a:xfrm rot="5400000">
            <a:off x="6612287" y="3611895"/>
            <a:ext cx="403365" cy="402424"/>
          </a:xfrm>
          <a:prstGeom prst="triangle">
            <a:avLst/>
          </a:prstGeom>
          <a:solidFill>
            <a:srgbClr val="379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7029978" y="3460776"/>
            <a:ext cx="3429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BIAS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THREE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7029978" y="3830108"/>
            <a:ext cx="5061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Mystery of Sunk Costs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等腰三角形 54"/>
          <p:cNvSpPr/>
          <p:nvPr/>
        </p:nvSpPr>
        <p:spPr>
          <a:xfrm rot="5400000">
            <a:off x="6612287" y="4485274"/>
            <a:ext cx="403365" cy="402424"/>
          </a:xfrm>
          <a:prstGeom prst="triangle">
            <a:avLst/>
          </a:prstGeom>
          <a:solidFill>
            <a:srgbClr val="21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/>
          <p:cNvSpPr txBox="1"/>
          <p:nvPr/>
        </p:nvSpPr>
        <p:spPr>
          <a:xfrm>
            <a:off x="7029978" y="4334155"/>
            <a:ext cx="3429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BIAS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FOUR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029978" y="4703487"/>
            <a:ext cx="5061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Overconfidence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等腰三角形 11"/>
          <p:cNvSpPr/>
          <p:nvPr/>
        </p:nvSpPr>
        <p:spPr>
          <a:xfrm rot="16200000" flipH="1" flipV="1">
            <a:off x="6608258" y="1870803"/>
            <a:ext cx="457315" cy="394237"/>
          </a:xfrm>
          <a:prstGeom prst="triangle">
            <a:avLst/>
          </a:prstGeom>
          <a:solidFill>
            <a:srgbClr val="FB8F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49"/>
          <p:cNvSpPr txBox="1"/>
          <p:nvPr/>
        </p:nvSpPr>
        <p:spPr>
          <a:xfrm>
            <a:off x="7041010" y="1715403"/>
            <a:ext cx="3429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BIAS ONE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文本框 50"/>
          <p:cNvSpPr txBox="1"/>
          <p:nvPr/>
        </p:nvSpPr>
        <p:spPr>
          <a:xfrm>
            <a:off x="7041010" y="2084735"/>
            <a:ext cx="5061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Framing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2" name="等腰三角形 6"/>
          <p:cNvSpPr/>
          <p:nvPr/>
        </p:nvSpPr>
        <p:spPr>
          <a:xfrm rot="16200000" flipH="1" flipV="1">
            <a:off x="6585653" y="5388212"/>
            <a:ext cx="439493" cy="378873"/>
          </a:xfrm>
          <a:prstGeom prst="triangle">
            <a:avLst/>
          </a:prstGeom>
          <a:solidFill>
            <a:srgbClr val="A0E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55"/>
          <p:cNvSpPr txBox="1"/>
          <p:nvPr/>
        </p:nvSpPr>
        <p:spPr>
          <a:xfrm>
            <a:off x="7029978" y="5257485"/>
            <a:ext cx="3429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BIAS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Five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文本框 56"/>
          <p:cNvSpPr txBox="1"/>
          <p:nvPr/>
        </p:nvSpPr>
        <p:spPr>
          <a:xfrm>
            <a:off x="7029978" y="5626817"/>
            <a:ext cx="5061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Self-Control and Discounting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4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68"/>
    </mc:Choice>
    <mc:Fallback xmlns="">
      <p:transition spd="slow" advTm="11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3000">
              <a:srgbClr val="0D1F2D"/>
            </a:gs>
            <a:gs pos="72000">
              <a:srgbClr val="102332"/>
            </a:gs>
            <a:gs pos="55503">
              <a:srgbClr val="102538"/>
            </a:gs>
            <a:gs pos="42000">
              <a:srgbClr val="13293E"/>
            </a:gs>
            <a:gs pos="29000">
              <a:srgbClr val="142D41"/>
            </a:gs>
            <a:gs pos="18000">
              <a:srgbClr val="152F46"/>
            </a:gs>
            <a:gs pos="7000">
              <a:srgbClr val="152F48"/>
            </a:gs>
            <a:gs pos="94000">
              <a:srgbClr val="0B1520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3993" y="-9505950"/>
            <a:ext cx="12359986" cy="69723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648105" y="2921169"/>
            <a:ext cx="39359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END</a:t>
            </a:r>
          </a:p>
          <a:p>
            <a:pPr algn="ctr"/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272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26"/>
    </mc:Choice>
    <mc:Fallback>
      <p:transition spd="slow" advTm="9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0">
              <a:srgbClr val="12273A"/>
            </a:gs>
            <a:gs pos="79524">
              <a:srgbClr val="12283D"/>
            </a:gs>
            <a:gs pos="35000">
              <a:srgbClr val="0D1F2D"/>
            </a:gs>
            <a:gs pos="65000">
              <a:srgbClr val="0F2030"/>
            </a:gs>
            <a:gs pos="53000">
              <a:srgbClr val="0A1622"/>
            </a:gs>
            <a:gs pos="47000">
              <a:srgbClr val="0A1622"/>
            </a:gs>
            <a:gs pos="50000">
              <a:srgbClr val="0A1622"/>
            </a:gs>
            <a:gs pos="0">
              <a:srgbClr val="123049"/>
            </a:gs>
            <a:gs pos="100000">
              <a:srgbClr val="153249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直接连接符 63"/>
          <p:cNvCxnSpPr/>
          <p:nvPr/>
        </p:nvCxnSpPr>
        <p:spPr>
          <a:xfrm>
            <a:off x="104866" y="-9319"/>
            <a:ext cx="12073055" cy="6867319"/>
          </a:xfrm>
          <a:prstGeom prst="line">
            <a:avLst/>
          </a:prstGeom>
          <a:ln w="3175">
            <a:solidFill>
              <a:schemeClr val="bg1">
                <a:lumMod val="85000"/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flipV="1">
            <a:off x="0" y="3559803"/>
            <a:ext cx="12196526" cy="3298197"/>
          </a:xfrm>
          <a:prstGeom prst="line">
            <a:avLst/>
          </a:prstGeom>
          <a:ln w="3175">
            <a:solidFill>
              <a:schemeClr val="bg1">
                <a:lumMod val="85000"/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组合 26"/>
          <p:cNvGrpSpPr/>
          <p:nvPr/>
        </p:nvGrpSpPr>
        <p:grpSpPr>
          <a:xfrm>
            <a:off x="-1968" y="2746361"/>
            <a:ext cx="4187439" cy="4111639"/>
            <a:chOff x="-1968" y="2746361"/>
            <a:chExt cx="4187439" cy="4111639"/>
          </a:xfrm>
        </p:grpSpPr>
        <p:sp>
          <p:nvSpPr>
            <p:cNvPr id="5" name="直角三角形 4"/>
            <p:cNvSpPr/>
            <p:nvPr/>
          </p:nvSpPr>
          <p:spPr>
            <a:xfrm>
              <a:off x="0" y="6172199"/>
              <a:ext cx="700088" cy="685801"/>
            </a:xfrm>
            <a:prstGeom prst="rtTriangle">
              <a:avLst/>
            </a:prstGeom>
            <a:solidFill>
              <a:srgbClr val="21AB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直角三角形 5"/>
            <p:cNvSpPr/>
            <p:nvPr/>
          </p:nvSpPr>
          <p:spPr>
            <a:xfrm>
              <a:off x="0" y="4805363"/>
              <a:ext cx="700088" cy="685801"/>
            </a:xfrm>
            <a:prstGeom prst="rtTriangle">
              <a:avLst/>
            </a:prstGeom>
            <a:solidFill>
              <a:srgbClr val="CDF2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直角三角形 6"/>
            <p:cNvSpPr/>
            <p:nvPr/>
          </p:nvSpPr>
          <p:spPr>
            <a:xfrm>
              <a:off x="1407335" y="6172199"/>
              <a:ext cx="700088" cy="685801"/>
            </a:xfrm>
            <a:prstGeom prst="rtTriangle">
              <a:avLst/>
            </a:prstGeom>
            <a:solidFill>
              <a:srgbClr val="2290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直角三角形 7"/>
            <p:cNvSpPr/>
            <p:nvPr/>
          </p:nvSpPr>
          <p:spPr>
            <a:xfrm>
              <a:off x="3485383" y="6172199"/>
              <a:ext cx="700088" cy="685801"/>
            </a:xfrm>
            <a:prstGeom prst="rtTriangle">
              <a:avLst/>
            </a:prstGeom>
            <a:solidFill>
              <a:srgbClr val="ED9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直角三角形 8"/>
            <p:cNvSpPr/>
            <p:nvPr/>
          </p:nvSpPr>
          <p:spPr>
            <a:xfrm>
              <a:off x="2785668" y="5486398"/>
              <a:ext cx="700088" cy="685801"/>
            </a:xfrm>
            <a:prstGeom prst="rtTriangle">
              <a:avLst/>
            </a:prstGeom>
            <a:solidFill>
              <a:srgbClr val="FFB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直角三角形 9"/>
            <p:cNvSpPr/>
            <p:nvPr/>
          </p:nvSpPr>
          <p:spPr>
            <a:xfrm>
              <a:off x="2103805" y="4800596"/>
              <a:ext cx="682258" cy="685801"/>
            </a:xfrm>
            <a:prstGeom prst="rtTriangle">
              <a:avLst/>
            </a:prstGeom>
            <a:solidFill>
              <a:srgbClr val="FABF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直角三角形 11"/>
            <p:cNvSpPr/>
            <p:nvPr/>
          </p:nvSpPr>
          <p:spPr>
            <a:xfrm>
              <a:off x="1404937" y="4114794"/>
              <a:ext cx="700087" cy="685801"/>
            </a:xfrm>
            <a:prstGeom prst="rtTriangle">
              <a:avLst/>
            </a:prstGeom>
            <a:solidFill>
              <a:srgbClr val="176A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直角三角形 12"/>
            <p:cNvSpPr/>
            <p:nvPr/>
          </p:nvSpPr>
          <p:spPr>
            <a:xfrm>
              <a:off x="706458" y="3428979"/>
              <a:ext cx="696088" cy="685801"/>
            </a:xfrm>
            <a:prstGeom prst="rtTriangle">
              <a:avLst/>
            </a:prstGeom>
            <a:solidFill>
              <a:srgbClr val="21AB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直角三角形 13"/>
            <p:cNvSpPr/>
            <p:nvPr/>
          </p:nvSpPr>
          <p:spPr>
            <a:xfrm>
              <a:off x="0" y="2746361"/>
              <a:ext cx="708035" cy="685801"/>
            </a:xfrm>
            <a:prstGeom prst="rtTriangle">
              <a:avLst/>
            </a:prstGeom>
            <a:solidFill>
              <a:srgbClr val="9CC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直角三角形 14"/>
            <p:cNvSpPr/>
            <p:nvPr/>
          </p:nvSpPr>
          <p:spPr>
            <a:xfrm>
              <a:off x="1411286" y="4800596"/>
              <a:ext cx="681040" cy="685801"/>
            </a:xfrm>
            <a:prstGeom prst="rtTriangle">
              <a:avLst/>
            </a:prstGeom>
            <a:solidFill>
              <a:srgbClr val="F6C3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直角三角形 15"/>
            <p:cNvSpPr/>
            <p:nvPr/>
          </p:nvSpPr>
          <p:spPr>
            <a:xfrm flipH="1">
              <a:off x="2085973" y="5486398"/>
              <a:ext cx="700088" cy="685801"/>
            </a:xfrm>
            <a:prstGeom prst="rtTriangle">
              <a:avLst/>
            </a:prstGeom>
            <a:solidFill>
              <a:srgbClr val="B129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flipH="1">
              <a:off x="2091931" y="6172199"/>
              <a:ext cx="700088" cy="685801"/>
            </a:xfrm>
            <a:prstGeom prst="rtTriangle">
              <a:avLst/>
            </a:prstGeom>
            <a:solidFill>
              <a:srgbClr val="23B3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直角三角形 17"/>
            <p:cNvSpPr/>
            <p:nvPr/>
          </p:nvSpPr>
          <p:spPr>
            <a:xfrm flipH="1">
              <a:off x="2788460" y="6172199"/>
              <a:ext cx="700088" cy="685801"/>
            </a:xfrm>
            <a:prstGeom prst="rtTriangle">
              <a:avLst/>
            </a:prstGeom>
            <a:solidFill>
              <a:srgbClr val="FEC3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直角三角形 18"/>
            <p:cNvSpPr/>
            <p:nvPr/>
          </p:nvSpPr>
          <p:spPr>
            <a:xfrm flipH="1">
              <a:off x="0" y="5484814"/>
              <a:ext cx="702474" cy="685809"/>
            </a:xfrm>
            <a:prstGeom prst="rtTriangle">
              <a:avLst/>
            </a:prstGeom>
            <a:solidFill>
              <a:srgbClr val="96CB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直角三角形 19"/>
            <p:cNvSpPr/>
            <p:nvPr/>
          </p:nvSpPr>
          <p:spPr>
            <a:xfrm flipV="1">
              <a:off x="706458" y="6172182"/>
              <a:ext cx="702468" cy="685818"/>
            </a:xfrm>
            <a:prstGeom prst="rtTriangle">
              <a:avLst/>
            </a:prstGeom>
            <a:solidFill>
              <a:srgbClr val="08B8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 flipV="1">
              <a:off x="705248" y="4807752"/>
              <a:ext cx="702468" cy="680220"/>
            </a:xfrm>
            <a:prstGeom prst="rtTriangle">
              <a:avLst/>
            </a:prstGeom>
            <a:solidFill>
              <a:srgbClr val="FFD4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直角三角形 21"/>
            <p:cNvSpPr/>
            <p:nvPr/>
          </p:nvSpPr>
          <p:spPr>
            <a:xfrm flipV="1">
              <a:off x="705253" y="4115585"/>
              <a:ext cx="694911" cy="692956"/>
            </a:xfrm>
            <a:prstGeom prst="rtTriangle">
              <a:avLst/>
            </a:prstGeom>
            <a:solidFill>
              <a:srgbClr val="08BA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直角三角形 22"/>
            <p:cNvSpPr/>
            <p:nvPr/>
          </p:nvSpPr>
          <p:spPr>
            <a:xfrm flipV="1">
              <a:off x="-1968" y="4112417"/>
              <a:ext cx="706818" cy="692943"/>
            </a:xfrm>
            <a:prstGeom prst="rtTriangle">
              <a:avLst/>
            </a:prstGeom>
            <a:solidFill>
              <a:srgbClr val="20AC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直角三角形 23"/>
            <p:cNvSpPr/>
            <p:nvPr/>
          </p:nvSpPr>
          <p:spPr>
            <a:xfrm flipH="1" flipV="1">
              <a:off x="700500" y="5484821"/>
              <a:ext cx="710383" cy="685801"/>
            </a:xfrm>
            <a:prstGeom prst="rtTriangle">
              <a:avLst/>
            </a:prstGeom>
            <a:solidFill>
              <a:srgbClr val="9AC5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直角三角形 24"/>
            <p:cNvSpPr/>
            <p:nvPr/>
          </p:nvSpPr>
          <p:spPr>
            <a:xfrm flipH="1" flipV="1">
              <a:off x="1402545" y="5486782"/>
              <a:ext cx="686207" cy="685801"/>
            </a:xfrm>
            <a:prstGeom prst="rtTriangle">
              <a:avLst/>
            </a:prstGeom>
            <a:solidFill>
              <a:srgbClr val="B027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9" name="直角三角形 28"/>
          <p:cNvSpPr/>
          <p:nvPr/>
        </p:nvSpPr>
        <p:spPr>
          <a:xfrm rot="5400000" flipV="1">
            <a:off x="11496081" y="9111"/>
            <a:ext cx="700088" cy="685801"/>
          </a:xfrm>
          <a:prstGeom prst="rtTriangle">
            <a:avLst/>
          </a:prstGeom>
          <a:solidFill>
            <a:srgbClr val="21A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直角三角形 29"/>
          <p:cNvSpPr/>
          <p:nvPr/>
        </p:nvSpPr>
        <p:spPr>
          <a:xfrm rot="5400000" flipV="1">
            <a:off x="10129245" y="9111"/>
            <a:ext cx="700088" cy="685801"/>
          </a:xfrm>
          <a:prstGeom prst="rtTriangle">
            <a:avLst/>
          </a:prstGeom>
          <a:solidFill>
            <a:srgbClr val="CDF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直角三角形 30"/>
          <p:cNvSpPr/>
          <p:nvPr/>
        </p:nvSpPr>
        <p:spPr>
          <a:xfrm rot="5400000" flipV="1">
            <a:off x="11496081" y="1416446"/>
            <a:ext cx="700088" cy="685801"/>
          </a:xfrm>
          <a:prstGeom prst="rtTriangle">
            <a:avLst/>
          </a:prstGeom>
          <a:solidFill>
            <a:srgbClr val="2290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直角三角形 31"/>
          <p:cNvSpPr/>
          <p:nvPr/>
        </p:nvSpPr>
        <p:spPr>
          <a:xfrm rot="5400000" flipV="1">
            <a:off x="11496081" y="3494495"/>
            <a:ext cx="700088" cy="685801"/>
          </a:xfrm>
          <a:prstGeom prst="rtTriangle">
            <a:avLst/>
          </a:prstGeom>
          <a:solidFill>
            <a:srgbClr val="ED9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直角三角形 32"/>
          <p:cNvSpPr/>
          <p:nvPr/>
        </p:nvSpPr>
        <p:spPr>
          <a:xfrm rot="5400000" flipV="1">
            <a:off x="10810280" y="2794780"/>
            <a:ext cx="700088" cy="685801"/>
          </a:xfrm>
          <a:prstGeom prst="rtTriangle">
            <a:avLst/>
          </a:prstGeom>
          <a:solidFill>
            <a:srgbClr val="FFBB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直角三角形 33"/>
          <p:cNvSpPr/>
          <p:nvPr/>
        </p:nvSpPr>
        <p:spPr>
          <a:xfrm rot="5400000" flipV="1">
            <a:off x="10133393" y="2104002"/>
            <a:ext cx="682258" cy="685801"/>
          </a:xfrm>
          <a:prstGeom prst="rtTriangle">
            <a:avLst/>
          </a:prstGeom>
          <a:solidFill>
            <a:srgbClr val="FABF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直角三角形 34"/>
          <p:cNvSpPr/>
          <p:nvPr/>
        </p:nvSpPr>
        <p:spPr>
          <a:xfrm rot="5400000" flipV="1">
            <a:off x="9438676" y="1414048"/>
            <a:ext cx="700087" cy="685801"/>
          </a:xfrm>
          <a:prstGeom prst="rtTriangle">
            <a:avLst/>
          </a:prstGeom>
          <a:solidFill>
            <a:srgbClr val="176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 flipV="1">
            <a:off x="8754861" y="713570"/>
            <a:ext cx="696088" cy="685801"/>
          </a:xfrm>
          <a:prstGeom prst="rtTriangle">
            <a:avLst/>
          </a:prstGeom>
          <a:solidFill>
            <a:srgbClr val="21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直角三角形 36"/>
          <p:cNvSpPr/>
          <p:nvPr/>
        </p:nvSpPr>
        <p:spPr>
          <a:xfrm rot="5400000" flipV="1">
            <a:off x="8066269" y="13085"/>
            <a:ext cx="708035" cy="685801"/>
          </a:xfrm>
          <a:prstGeom prst="rtTriangle">
            <a:avLst/>
          </a:prstGeom>
          <a:solidFill>
            <a:srgbClr val="9CC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直角三角形 37"/>
          <p:cNvSpPr/>
          <p:nvPr/>
        </p:nvSpPr>
        <p:spPr>
          <a:xfrm rot="5400000" flipV="1">
            <a:off x="10134002" y="1410874"/>
            <a:ext cx="681040" cy="685801"/>
          </a:xfrm>
          <a:prstGeom prst="rtTriangle">
            <a:avLst/>
          </a:prstGeom>
          <a:solidFill>
            <a:srgbClr val="F6C3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直角三角形 38"/>
          <p:cNvSpPr/>
          <p:nvPr/>
        </p:nvSpPr>
        <p:spPr>
          <a:xfrm rot="5400000" flipH="1" flipV="1">
            <a:off x="10810280" y="2095085"/>
            <a:ext cx="700088" cy="685801"/>
          </a:xfrm>
          <a:prstGeom prst="rtTriangle">
            <a:avLst/>
          </a:prstGeom>
          <a:solidFill>
            <a:srgbClr val="B12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直角三角形 39"/>
          <p:cNvSpPr/>
          <p:nvPr/>
        </p:nvSpPr>
        <p:spPr>
          <a:xfrm rot="5400000" flipH="1" flipV="1">
            <a:off x="11496081" y="2101043"/>
            <a:ext cx="700088" cy="685801"/>
          </a:xfrm>
          <a:prstGeom prst="rtTriangle">
            <a:avLst/>
          </a:prstGeom>
          <a:solidFill>
            <a:srgbClr val="23B3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直角三角形 40"/>
          <p:cNvSpPr/>
          <p:nvPr/>
        </p:nvSpPr>
        <p:spPr>
          <a:xfrm rot="5400000" flipH="1" flipV="1">
            <a:off x="11496081" y="2797572"/>
            <a:ext cx="700088" cy="685801"/>
          </a:xfrm>
          <a:prstGeom prst="rtTriangle">
            <a:avLst/>
          </a:prstGeom>
          <a:solidFill>
            <a:srgbClr val="FEC3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直角三角形 41"/>
          <p:cNvSpPr/>
          <p:nvPr/>
        </p:nvSpPr>
        <p:spPr>
          <a:xfrm rot="5400000" flipH="1" flipV="1">
            <a:off x="10807507" y="10300"/>
            <a:ext cx="702474" cy="685809"/>
          </a:xfrm>
          <a:prstGeom prst="rtTriangle">
            <a:avLst/>
          </a:prstGeom>
          <a:solidFill>
            <a:srgbClr val="96CB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直角三角形 42"/>
          <p:cNvSpPr/>
          <p:nvPr/>
        </p:nvSpPr>
        <p:spPr>
          <a:xfrm rot="5400000">
            <a:off x="11494882" y="716751"/>
            <a:ext cx="702468" cy="685818"/>
          </a:xfrm>
          <a:prstGeom prst="rtTriangle">
            <a:avLst/>
          </a:prstGeom>
          <a:solidFill>
            <a:srgbClr val="08B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直角三角形 43"/>
          <p:cNvSpPr/>
          <p:nvPr/>
        </p:nvSpPr>
        <p:spPr>
          <a:xfrm rot="5400000">
            <a:off x="10127653" y="718340"/>
            <a:ext cx="702468" cy="680220"/>
          </a:xfrm>
          <a:prstGeom prst="rtTriangle">
            <a:avLst/>
          </a:prstGeom>
          <a:solidFill>
            <a:srgbClr val="FFD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直角三角形 44"/>
          <p:cNvSpPr/>
          <p:nvPr/>
        </p:nvSpPr>
        <p:spPr>
          <a:xfrm rot="5400000">
            <a:off x="9445633" y="708199"/>
            <a:ext cx="694911" cy="692956"/>
          </a:xfrm>
          <a:prstGeom prst="rtTriangle">
            <a:avLst/>
          </a:prstGeom>
          <a:solidFill>
            <a:srgbClr val="08B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直角三角形 45"/>
          <p:cNvSpPr/>
          <p:nvPr/>
        </p:nvSpPr>
        <p:spPr>
          <a:xfrm rot="5400000">
            <a:off x="9436505" y="6937"/>
            <a:ext cx="706818" cy="692943"/>
          </a:xfrm>
          <a:prstGeom prst="rtTriangle">
            <a:avLst/>
          </a:prstGeom>
          <a:solidFill>
            <a:srgbClr val="20AC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直角三角形 46"/>
          <p:cNvSpPr/>
          <p:nvPr/>
        </p:nvSpPr>
        <p:spPr>
          <a:xfrm rot="5400000" flipH="1">
            <a:off x="10803555" y="714759"/>
            <a:ext cx="710383" cy="685801"/>
          </a:xfrm>
          <a:prstGeom prst="rtTriangle">
            <a:avLst/>
          </a:prstGeom>
          <a:solidFill>
            <a:srgbClr val="9AC5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直角三角形 47"/>
          <p:cNvSpPr/>
          <p:nvPr/>
        </p:nvSpPr>
        <p:spPr>
          <a:xfrm rot="5400000" flipH="1">
            <a:off x="10817604" y="1404716"/>
            <a:ext cx="686207" cy="685801"/>
          </a:xfrm>
          <a:prstGeom prst="rtTriangle">
            <a:avLst/>
          </a:prstGeom>
          <a:solidFill>
            <a:srgbClr val="B02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3" name="等腰三角形 5"/>
          <p:cNvSpPr/>
          <p:nvPr/>
        </p:nvSpPr>
        <p:spPr>
          <a:xfrm rot="5400000" flipH="1" flipV="1">
            <a:off x="4942022" y="2174867"/>
            <a:ext cx="762601" cy="657414"/>
          </a:xfrm>
          <a:prstGeom prst="triangle">
            <a:avLst/>
          </a:prstGeom>
          <a:solidFill>
            <a:srgbClr val="1DAE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6"/>
          <p:cNvSpPr/>
          <p:nvPr/>
        </p:nvSpPr>
        <p:spPr>
          <a:xfrm rot="5400000" flipH="1" flipV="1">
            <a:off x="4942022" y="2937465"/>
            <a:ext cx="762601" cy="657414"/>
          </a:xfrm>
          <a:prstGeom prst="triangle">
            <a:avLst/>
          </a:prstGeom>
          <a:solidFill>
            <a:srgbClr val="1595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等腰三角形 7"/>
          <p:cNvSpPr/>
          <p:nvPr/>
        </p:nvSpPr>
        <p:spPr>
          <a:xfrm rot="5400000" flipH="1">
            <a:off x="4936816" y="2560545"/>
            <a:ext cx="762601" cy="657414"/>
          </a:xfrm>
          <a:prstGeom prst="triangle">
            <a:avLst/>
          </a:prstGeom>
          <a:solidFill>
            <a:srgbClr val="93CB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等腰三角形 8"/>
          <p:cNvSpPr/>
          <p:nvPr/>
        </p:nvSpPr>
        <p:spPr>
          <a:xfrm rot="5400000" flipH="1">
            <a:off x="4936816" y="1797947"/>
            <a:ext cx="762601" cy="657414"/>
          </a:xfrm>
          <a:prstGeom prst="triangle">
            <a:avLst/>
          </a:prstGeom>
          <a:solidFill>
            <a:srgbClr val="F4D2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等腰三角形 9"/>
          <p:cNvSpPr/>
          <p:nvPr/>
        </p:nvSpPr>
        <p:spPr>
          <a:xfrm rot="5400000" flipH="1" flipV="1">
            <a:off x="4940411" y="1418858"/>
            <a:ext cx="762601" cy="657414"/>
          </a:xfrm>
          <a:prstGeom prst="triangle">
            <a:avLst/>
          </a:prstGeom>
          <a:solidFill>
            <a:srgbClr val="F494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等腰三角形 10"/>
          <p:cNvSpPr/>
          <p:nvPr/>
        </p:nvSpPr>
        <p:spPr>
          <a:xfrm rot="5400000" flipH="1">
            <a:off x="5595594" y="1415536"/>
            <a:ext cx="762601" cy="657414"/>
          </a:xfrm>
          <a:prstGeom prst="triangle">
            <a:avLst/>
          </a:prstGeom>
          <a:solidFill>
            <a:srgbClr val="EE62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等腰三角形 11"/>
          <p:cNvSpPr/>
          <p:nvPr/>
        </p:nvSpPr>
        <p:spPr>
          <a:xfrm rot="5400000" flipH="1" flipV="1">
            <a:off x="5599404" y="1034239"/>
            <a:ext cx="762601" cy="657414"/>
          </a:xfrm>
          <a:prstGeom prst="triangle">
            <a:avLst/>
          </a:prstGeom>
          <a:solidFill>
            <a:srgbClr val="F32D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等腰三角形 12"/>
          <p:cNvSpPr/>
          <p:nvPr/>
        </p:nvSpPr>
        <p:spPr>
          <a:xfrm rot="5400000" flipH="1">
            <a:off x="6256816" y="1034239"/>
            <a:ext cx="762601" cy="657414"/>
          </a:xfrm>
          <a:prstGeom prst="triangle">
            <a:avLst/>
          </a:prstGeom>
          <a:solidFill>
            <a:srgbClr val="AF26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等腰三角形 13"/>
          <p:cNvSpPr/>
          <p:nvPr/>
        </p:nvSpPr>
        <p:spPr>
          <a:xfrm rot="5400000" flipH="1" flipV="1">
            <a:off x="6249414" y="1421177"/>
            <a:ext cx="762601" cy="657414"/>
          </a:xfrm>
          <a:prstGeom prst="triangle">
            <a:avLst/>
          </a:prstGeom>
          <a:solidFill>
            <a:srgbClr val="8816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2" name="等腰三角形 14"/>
          <p:cNvSpPr/>
          <p:nvPr/>
        </p:nvSpPr>
        <p:spPr>
          <a:xfrm rot="5400000" flipH="1">
            <a:off x="6914229" y="1415536"/>
            <a:ext cx="762601" cy="657414"/>
          </a:xfrm>
          <a:prstGeom prst="triangle">
            <a:avLst/>
          </a:prstGeom>
          <a:solidFill>
            <a:srgbClr val="AF28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等腰三角形 16"/>
          <p:cNvSpPr/>
          <p:nvPr/>
        </p:nvSpPr>
        <p:spPr>
          <a:xfrm rot="5400000" flipH="1">
            <a:off x="6914228" y="2174359"/>
            <a:ext cx="762601" cy="657414"/>
          </a:xfrm>
          <a:prstGeom prst="triangle">
            <a:avLst/>
          </a:prstGeom>
          <a:solidFill>
            <a:srgbClr val="F04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等腰三角形 17"/>
          <p:cNvSpPr/>
          <p:nvPr/>
        </p:nvSpPr>
        <p:spPr>
          <a:xfrm rot="5400000" flipH="1" flipV="1">
            <a:off x="6915839" y="2549604"/>
            <a:ext cx="762601" cy="657414"/>
          </a:xfrm>
          <a:prstGeom prst="triangle">
            <a:avLst/>
          </a:prstGeom>
          <a:solidFill>
            <a:srgbClr val="EE30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等腰三角形 19"/>
          <p:cNvSpPr/>
          <p:nvPr/>
        </p:nvSpPr>
        <p:spPr>
          <a:xfrm rot="5400000" flipH="1" flipV="1">
            <a:off x="6259525" y="2933425"/>
            <a:ext cx="762601" cy="657414"/>
          </a:xfrm>
          <a:prstGeom prst="triangle">
            <a:avLst/>
          </a:prstGeom>
          <a:solidFill>
            <a:srgbClr val="F68D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等腰三角形 20"/>
          <p:cNvSpPr/>
          <p:nvPr/>
        </p:nvSpPr>
        <p:spPr>
          <a:xfrm rot="5400000" flipH="1">
            <a:off x="6259525" y="3314259"/>
            <a:ext cx="762601" cy="657414"/>
          </a:xfrm>
          <a:prstGeom prst="triangle">
            <a:avLst/>
          </a:prstGeom>
          <a:solidFill>
            <a:srgbClr val="A1D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等腰三角形 21"/>
          <p:cNvSpPr/>
          <p:nvPr/>
        </p:nvSpPr>
        <p:spPr>
          <a:xfrm rot="5400000" flipH="1">
            <a:off x="5592031" y="2941382"/>
            <a:ext cx="762601" cy="657414"/>
          </a:xfrm>
          <a:prstGeom prst="triangle">
            <a:avLst/>
          </a:prstGeom>
          <a:solidFill>
            <a:srgbClr val="03B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等腰三角形 22"/>
          <p:cNvSpPr/>
          <p:nvPr/>
        </p:nvSpPr>
        <p:spPr>
          <a:xfrm rot="5400000" flipH="1" flipV="1">
            <a:off x="5599433" y="3317242"/>
            <a:ext cx="762601" cy="657414"/>
          </a:xfrm>
          <a:prstGeom prst="triangle">
            <a:avLst/>
          </a:prstGeom>
          <a:solidFill>
            <a:srgbClr val="7DCE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文本框 40"/>
          <p:cNvSpPr txBox="1"/>
          <p:nvPr/>
        </p:nvSpPr>
        <p:spPr>
          <a:xfrm>
            <a:off x="3471510" y="3152910"/>
            <a:ext cx="4588866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zh-CN" altLang="en-US"/>
          </a:p>
        </p:txBody>
      </p:sp>
      <p:sp>
        <p:nvSpPr>
          <p:cNvPr id="107" name="等腰三角形 15"/>
          <p:cNvSpPr/>
          <p:nvPr/>
        </p:nvSpPr>
        <p:spPr>
          <a:xfrm rot="5400000" flipH="1" flipV="1">
            <a:off x="6906826" y="1802474"/>
            <a:ext cx="762601" cy="657414"/>
          </a:xfrm>
          <a:prstGeom prst="triangle">
            <a:avLst/>
          </a:prstGeom>
          <a:solidFill>
            <a:srgbClr val="881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等腰三角形 18"/>
          <p:cNvSpPr/>
          <p:nvPr/>
        </p:nvSpPr>
        <p:spPr>
          <a:xfrm rot="5400000" flipH="1">
            <a:off x="6915839" y="2932162"/>
            <a:ext cx="762601" cy="657414"/>
          </a:xfrm>
          <a:prstGeom prst="triangle">
            <a:avLst/>
          </a:prstGeom>
          <a:solidFill>
            <a:srgbClr val="F164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Rectangle 1"/>
          <p:cNvSpPr/>
          <p:nvPr/>
        </p:nvSpPr>
        <p:spPr>
          <a:xfrm>
            <a:off x="3261409" y="3987805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901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735"/>
    </mc:Choice>
    <mc:Fallback xmlns="">
      <p:transition spd="slow" advTm="17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2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rgbClr val="102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31"/>
          <p:cNvSpPr txBox="1"/>
          <p:nvPr/>
        </p:nvSpPr>
        <p:spPr>
          <a:xfrm>
            <a:off x="3435418" y="1066800"/>
            <a:ext cx="4587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Microeconomics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33"/>
          <p:cNvCxnSpPr/>
          <p:nvPr/>
        </p:nvCxnSpPr>
        <p:spPr>
          <a:xfrm>
            <a:off x="2768539" y="1873553"/>
            <a:ext cx="592144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93"/>
          <p:cNvSpPr txBox="1"/>
          <p:nvPr/>
        </p:nvSpPr>
        <p:spPr>
          <a:xfrm>
            <a:off x="2768539" y="2385637"/>
            <a:ext cx="6188712" cy="208672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 a the part of economics that deals with individual decision makings.  </a:t>
            </a:r>
          </a:p>
          <a:p>
            <a:pPr>
              <a:lnSpc>
                <a:spcPct val="120000"/>
              </a:lnSpc>
            </a:pP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 order to model the complexity of human decisions, models need to be simplified by adding in constrains and assumptions.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93"/>
    </mc:Choice>
    <mc:Fallback xmlns="">
      <p:transition spd="slow" advTm="20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/>
          <p:nvPr/>
        </p:nvSpPr>
        <p:spPr>
          <a:xfrm flipH="1">
            <a:off x="0" y="0"/>
            <a:ext cx="6466116" cy="6858000"/>
          </a:xfrm>
          <a:custGeom>
            <a:avLst/>
            <a:gdLst>
              <a:gd name="connsiteX0" fmla="*/ 6466116 w 6466116"/>
              <a:gd name="connsiteY0" fmla="*/ 0 h 6858000"/>
              <a:gd name="connsiteX1" fmla="*/ 370116 w 6466116"/>
              <a:gd name="connsiteY1" fmla="*/ 0 h 6858000"/>
              <a:gd name="connsiteX2" fmla="*/ 370116 w 6466116"/>
              <a:gd name="connsiteY2" fmla="*/ 3214333 h 6858000"/>
              <a:gd name="connsiteX3" fmla="*/ 0 w 6466116"/>
              <a:gd name="connsiteY3" fmla="*/ 3429000 h 6858000"/>
              <a:gd name="connsiteX4" fmla="*/ 370116 w 6466116"/>
              <a:gd name="connsiteY4" fmla="*/ 3643667 h 6858000"/>
              <a:gd name="connsiteX5" fmla="*/ 370116 w 6466116"/>
              <a:gd name="connsiteY5" fmla="*/ 6858000 h 6858000"/>
              <a:gd name="connsiteX6" fmla="*/ 6466116 w 6466116"/>
              <a:gd name="connsiteY6" fmla="*/ 6858000 h 6858000"/>
              <a:gd name="connsiteX7" fmla="*/ 6466116 w 6466116"/>
              <a:gd name="connsiteY7" fmla="*/ 4397829 h 6858000"/>
              <a:gd name="connsiteX8" fmla="*/ 6466116 w 6466116"/>
              <a:gd name="connsiteY8" fmla="*/ 3730171 h 6858000"/>
              <a:gd name="connsiteX9" fmla="*/ 6466116 w 6466116"/>
              <a:gd name="connsiteY9" fmla="*/ 3127829 h 6858000"/>
              <a:gd name="connsiteX10" fmla="*/ 6466116 w 6466116"/>
              <a:gd name="connsiteY10" fmla="*/ 26416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6116" h="6858000">
                <a:moveTo>
                  <a:pt x="6466116" y="0"/>
                </a:moveTo>
                <a:lnTo>
                  <a:pt x="370116" y="0"/>
                </a:lnTo>
                <a:lnTo>
                  <a:pt x="370116" y="3214333"/>
                </a:lnTo>
                <a:lnTo>
                  <a:pt x="0" y="3429000"/>
                </a:lnTo>
                <a:lnTo>
                  <a:pt x="370116" y="3643667"/>
                </a:lnTo>
                <a:lnTo>
                  <a:pt x="370116" y="6858000"/>
                </a:lnTo>
                <a:lnTo>
                  <a:pt x="6466116" y="6858000"/>
                </a:lnTo>
                <a:lnTo>
                  <a:pt x="6466116" y="4397829"/>
                </a:lnTo>
                <a:lnTo>
                  <a:pt x="6466116" y="3730171"/>
                </a:lnTo>
                <a:lnTo>
                  <a:pt x="6466116" y="3127829"/>
                </a:lnTo>
                <a:lnTo>
                  <a:pt x="6466116" y="2641600"/>
                </a:lnTo>
                <a:close/>
              </a:path>
            </a:pathLst>
          </a:cu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88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011521" y="3932975"/>
            <a:ext cx="527900" cy="527900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椭圆 55"/>
          <p:cNvSpPr/>
          <p:nvPr/>
        </p:nvSpPr>
        <p:spPr>
          <a:xfrm>
            <a:off x="3376852" y="4279150"/>
            <a:ext cx="650036" cy="650036"/>
          </a:xfrm>
          <a:prstGeom prst="ellipse">
            <a:avLst/>
          </a:prstGeom>
          <a:solidFill>
            <a:srgbClr val="DE7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7" name="椭圆 56"/>
          <p:cNvSpPr/>
          <p:nvPr/>
        </p:nvSpPr>
        <p:spPr>
          <a:xfrm>
            <a:off x="2920813" y="4677264"/>
            <a:ext cx="439444" cy="439444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9" name="椭圆 58"/>
          <p:cNvSpPr/>
          <p:nvPr/>
        </p:nvSpPr>
        <p:spPr>
          <a:xfrm>
            <a:off x="2437742" y="4666717"/>
            <a:ext cx="410108" cy="410108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椭圆 59"/>
          <p:cNvSpPr/>
          <p:nvPr/>
        </p:nvSpPr>
        <p:spPr>
          <a:xfrm>
            <a:off x="2216807" y="4825660"/>
            <a:ext cx="188000" cy="188000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椭圆 60"/>
          <p:cNvSpPr/>
          <p:nvPr/>
        </p:nvSpPr>
        <p:spPr>
          <a:xfrm>
            <a:off x="1975710" y="4683771"/>
            <a:ext cx="188000" cy="188000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2" name="椭圆 61"/>
          <p:cNvSpPr/>
          <p:nvPr/>
        </p:nvSpPr>
        <p:spPr>
          <a:xfrm>
            <a:off x="1649710" y="4410346"/>
            <a:ext cx="268810" cy="268810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椭圆 62"/>
          <p:cNvSpPr/>
          <p:nvPr/>
        </p:nvSpPr>
        <p:spPr>
          <a:xfrm>
            <a:off x="1432118" y="4100674"/>
            <a:ext cx="309672" cy="309672"/>
          </a:xfrm>
          <a:prstGeom prst="ellipse">
            <a:avLst/>
          </a:prstGeom>
          <a:solidFill>
            <a:srgbClr val="2A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6" name="椭圆 65"/>
          <p:cNvSpPr/>
          <p:nvPr/>
        </p:nvSpPr>
        <p:spPr>
          <a:xfrm>
            <a:off x="1387278" y="2103348"/>
            <a:ext cx="456496" cy="456496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8" name="椭圆 67"/>
          <p:cNvSpPr/>
          <p:nvPr/>
        </p:nvSpPr>
        <p:spPr>
          <a:xfrm>
            <a:off x="1795984" y="1728529"/>
            <a:ext cx="318882" cy="318882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椭圆 68"/>
          <p:cNvSpPr/>
          <p:nvPr/>
        </p:nvSpPr>
        <p:spPr>
          <a:xfrm>
            <a:off x="2201004" y="1518979"/>
            <a:ext cx="440596" cy="440596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0" name="椭圆 69"/>
          <p:cNvSpPr/>
          <p:nvPr/>
        </p:nvSpPr>
        <p:spPr>
          <a:xfrm>
            <a:off x="2691819" y="1408730"/>
            <a:ext cx="346252" cy="346252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椭圆 70"/>
          <p:cNvSpPr/>
          <p:nvPr/>
        </p:nvSpPr>
        <p:spPr>
          <a:xfrm>
            <a:off x="3061433" y="1402164"/>
            <a:ext cx="212004" cy="212004"/>
          </a:xfrm>
          <a:prstGeom prst="ellipse">
            <a:avLst/>
          </a:prstGeom>
          <a:solidFill>
            <a:srgbClr val="F5D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椭圆 71"/>
          <p:cNvSpPr/>
          <p:nvPr/>
        </p:nvSpPr>
        <p:spPr>
          <a:xfrm>
            <a:off x="3355805" y="1447909"/>
            <a:ext cx="355400" cy="355400"/>
          </a:xfrm>
          <a:prstGeom prst="ellipse">
            <a:avLst/>
          </a:prstGeom>
          <a:solidFill>
            <a:srgbClr val="F18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椭圆 72"/>
          <p:cNvSpPr/>
          <p:nvPr/>
        </p:nvSpPr>
        <p:spPr>
          <a:xfrm>
            <a:off x="3654113" y="1722387"/>
            <a:ext cx="248674" cy="248674"/>
          </a:xfrm>
          <a:prstGeom prst="ellipse">
            <a:avLst/>
          </a:prstGeom>
          <a:solidFill>
            <a:srgbClr val="F7D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椭圆 73"/>
          <p:cNvSpPr/>
          <p:nvPr/>
        </p:nvSpPr>
        <p:spPr>
          <a:xfrm>
            <a:off x="4099316" y="2141755"/>
            <a:ext cx="248674" cy="248674"/>
          </a:xfrm>
          <a:prstGeom prst="ellipse">
            <a:avLst/>
          </a:prstGeom>
          <a:solidFill>
            <a:srgbClr val="25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文本框 75"/>
          <p:cNvSpPr txBox="1"/>
          <p:nvPr/>
        </p:nvSpPr>
        <p:spPr>
          <a:xfrm>
            <a:off x="6766365" y="533037"/>
            <a:ext cx="4735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Rational Agent Model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6940621" y="1911754"/>
            <a:ext cx="218924" cy="218924"/>
          </a:xfrm>
          <a:prstGeom prst="ellipse">
            <a:avLst/>
          </a:prstGeom>
          <a:solidFill>
            <a:srgbClr val="AE2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7247681" y="1818644"/>
            <a:ext cx="4052666" cy="8679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Assume everyone to be perfect rational</a:t>
            </a:r>
          </a:p>
          <a:p>
            <a:pPr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(making choices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that optimize the benefit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 utility for the individual)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916136" y="2833841"/>
            <a:ext cx="218924" cy="218924"/>
          </a:xfrm>
          <a:prstGeom prst="ellipse">
            <a:avLst/>
          </a:prstGeom>
          <a:solidFill>
            <a:srgbClr val="F58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7247681" y="2788672"/>
            <a:ext cx="3955954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Assume everyone to be “self-interested”</a:t>
            </a:r>
          </a:p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(acting for yourself)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6940621" y="3669738"/>
            <a:ext cx="218924" cy="218924"/>
          </a:xfrm>
          <a:prstGeom prst="ellipse">
            <a:avLst/>
          </a:prstGeom>
          <a:solidFill>
            <a:srgbClr val="FAC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文本框 93"/>
          <p:cNvSpPr txBox="1"/>
          <p:nvPr/>
        </p:nvSpPr>
        <p:spPr>
          <a:xfrm>
            <a:off x="7247681" y="3613317"/>
            <a:ext cx="3955954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Assume everyone perfectly understand risk and uncertainty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916136" y="4457107"/>
            <a:ext cx="218924" cy="218924"/>
          </a:xfrm>
          <a:prstGeom prst="ellipse">
            <a:avLst/>
          </a:prstGeom>
          <a:solidFill>
            <a:srgbClr val="1DA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7287653" y="4369605"/>
            <a:ext cx="4012694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Assume everyone knows the perfect information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6923735" y="5150163"/>
            <a:ext cx="218924" cy="218924"/>
          </a:xfrm>
          <a:prstGeom prst="ellipse">
            <a:avLst/>
          </a:prstGeom>
          <a:solidFill>
            <a:srgbClr val="0D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文本框 97"/>
          <p:cNvSpPr txBox="1"/>
          <p:nvPr/>
        </p:nvSpPr>
        <p:spPr>
          <a:xfrm>
            <a:off x="7247681" y="5063552"/>
            <a:ext cx="4012694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Assume everyone would maximize their own utility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983457" y="2943303"/>
            <a:ext cx="3874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Assumpsions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椭圆 73"/>
          <p:cNvSpPr/>
          <p:nvPr/>
        </p:nvSpPr>
        <p:spPr>
          <a:xfrm>
            <a:off x="3902550" y="1737598"/>
            <a:ext cx="413319" cy="413319"/>
          </a:xfrm>
          <a:prstGeom prst="ellipse">
            <a:avLst/>
          </a:prstGeom>
          <a:solidFill>
            <a:srgbClr val="2591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5" name="Sound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93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195"/>
    </mc:Choice>
    <mc:Fallback xmlns="">
      <p:transition spd="slow" advTm="47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2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rgbClr val="102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31"/>
          <p:cNvSpPr txBox="1"/>
          <p:nvPr/>
        </p:nvSpPr>
        <p:spPr>
          <a:xfrm>
            <a:off x="3540824" y="457200"/>
            <a:ext cx="4587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 Reality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33"/>
          <p:cNvCxnSpPr/>
          <p:nvPr/>
        </p:nvCxnSpPr>
        <p:spPr>
          <a:xfrm>
            <a:off x="2637478" y="1103531"/>
            <a:ext cx="618871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31"/>
          <p:cNvSpPr txBox="1"/>
          <p:nvPr/>
        </p:nvSpPr>
        <p:spPr>
          <a:xfrm>
            <a:off x="2637478" y="2555342"/>
            <a:ext cx="618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Behavioral economics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31"/>
          <p:cNvSpPr txBox="1"/>
          <p:nvPr/>
        </p:nvSpPr>
        <p:spPr>
          <a:xfrm>
            <a:off x="3540824" y="4216679"/>
            <a:ext cx="4587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Biases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33"/>
          <p:cNvCxnSpPr/>
          <p:nvPr/>
        </p:nvCxnSpPr>
        <p:spPr>
          <a:xfrm>
            <a:off x="2503845" y="3201673"/>
            <a:ext cx="632234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3"/>
          <p:cNvCxnSpPr/>
          <p:nvPr/>
        </p:nvCxnSpPr>
        <p:spPr>
          <a:xfrm>
            <a:off x="2491659" y="4863010"/>
            <a:ext cx="633453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93"/>
          <p:cNvSpPr txBox="1"/>
          <p:nvPr/>
        </p:nvSpPr>
        <p:spPr>
          <a:xfrm>
            <a:off x="2634610" y="5066050"/>
            <a:ext cx="6191580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There are 5 common biases that behavioral economic pointed out from the traditional modeling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93"/>
          <p:cNvSpPr txBox="1"/>
          <p:nvPr/>
        </p:nvSpPr>
        <p:spPr>
          <a:xfrm>
            <a:off x="2643917" y="1306570"/>
            <a:ext cx="6170098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 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reality, people are different from the "rational agent”.  </a:t>
            </a:r>
          </a:p>
          <a:p>
            <a:pPr algn="just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People make decisions are not only base off of utility and self-interest.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93"/>
          <p:cNvSpPr txBox="1"/>
          <p:nvPr/>
        </p:nvSpPr>
        <p:spPr>
          <a:xfrm>
            <a:off x="2634610" y="3325221"/>
            <a:ext cx="6188712" cy="6093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 a branch of economics that takes considerations of psychology and human behavior to predict individual economic decision making 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Sound 2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236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80"/>
    </mc:Choice>
    <mc:Fallback xmlns="">
      <p:transition spd="slow" advTm="37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0">
              <a:srgbClr val="12273A"/>
            </a:gs>
            <a:gs pos="79524">
              <a:srgbClr val="12283D"/>
            </a:gs>
            <a:gs pos="35000">
              <a:srgbClr val="0D1F2D"/>
            </a:gs>
            <a:gs pos="65000">
              <a:srgbClr val="0F2030"/>
            </a:gs>
            <a:gs pos="53000">
              <a:srgbClr val="0A1622"/>
            </a:gs>
            <a:gs pos="47000">
              <a:srgbClr val="0A1622"/>
            </a:gs>
            <a:gs pos="50000">
              <a:srgbClr val="0A1622"/>
            </a:gs>
            <a:gs pos="0">
              <a:srgbClr val="123049"/>
            </a:gs>
            <a:gs pos="100000">
              <a:srgbClr val="153249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等腰三角形 76"/>
          <p:cNvSpPr/>
          <p:nvPr/>
        </p:nvSpPr>
        <p:spPr>
          <a:xfrm rot="16200000">
            <a:off x="9269739" y="230806"/>
            <a:ext cx="3126372" cy="2695148"/>
          </a:xfrm>
          <a:prstGeom prst="triangle">
            <a:avLst/>
          </a:prstGeom>
          <a:solidFill>
            <a:srgbClr val="1A92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等腰三角形 86"/>
          <p:cNvSpPr/>
          <p:nvPr/>
        </p:nvSpPr>
        <p:spPr>
          <a:xfrm rot="16200000">
            <a:off x="10709124" y="3187404"/>
            <a:ext cx="1580364" cy="1362384"/>
          </a:xfrm>
          <a:prstGeom prst="triangle">
            <a:avLst/>
          </a:prstGeom>
          <a:solidFill>
            <a:srgbClr val="20AA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等腰三角形 89"/>
          <p:cNvSpPr/>
          <p:nvPr/>
        </p:nvSpPr>
        <p:spPr>
          <a:xfrm rot="16200000">
            <a:off x="10728174" y="5401820"/>
            <a:ext cx="1580364" cy="1362384"/>
          </a:xfrm>
          <a:prstGeom prst="triangle">
            <a:avLst/>
          </a:prstGeom>
          <a:solidFill>
            <a:srgbClr val="FF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等腰三角形 60"/>
          <p:cNvSpPr/>
          <p:nvPr/>
        </p:nvSpPr>
        <p:spPr>
          <a:xfrm rot="5400000" flipH="1">
            <a:off x="5715626" y="3581782"/>
            <a:ext cx="906438" cy="781411"/>
          </a:xfrm>
          <a:prstGeom prst="triangle">
            <a:avLst/>
          </a:prstGeom>
          <a:solidFill>
            <a:srgbClr val="21AA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等腰三角形 61"/>
          <p:cNvSpPr/>
          <p:nvPr/>
        </p:nvSpPr>
        <p:spPr>
          <a:xfrm rot="16200000">
            <a:off x="5709276" y="4035003"/>
            <a:ext cx="906438" cy="781411"/>
          </a:xfrm>
          <a:prstGeom prst="triangle">
            <a:avLst/>
          </a:prstGeom>
          <a:solidFill>
            <a:srgbClr val="96D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等腰三角形 62"/>
          <p:cNvSpPr/>
          <p:nvPr/>
        </p:nvSpPr>
        <p:spPr>
          <a:xfrm rot="16200000">
            <a:off x="5715626" y="3128200"/>
            <a:ext cx="906438" cy="781411"/>
          </a:xfrm>
          <a:prstGeom prst="triangle">
            <a:avLst/>
          </a:prstGeom>
          <a:solidFill>
            <a:srgbClr val="FCD6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等腰三角形 63"/>
          <p:cNvSpPr/>
          <p:nvPr/>
        </p:nvSpPr>
        <p:spPr>
          <a:xfrm rot="5400000" flipH="1">
            <a:off x="5715626" y="2681329"/>
            <a:ext cx="906438" cy="781411"/>
          </a:xfrm>
          <a:prstGeom prst="triangle">
            <a:avLst/>
          </a:prstGeom>
          <a:solidFill>
            <a:srgbClr val="FAB6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等腰三角形 64"/>
          <p:cNvSpPr/>
          <p:nvPr/>
        </p:nvSpPr>
        <p:spPr>
          <a:xfrm rot="16200000">
            <a:off x="5709276" y="2227611"/>
            <a:ext cx="906438" cy="781411"/>
          </a:xfrm>
          <a:prstGeom prst="triangle">
            <a:avLst/>
          </a:prstGeom>
          <a:solidFill>
            <a:srgbClr val="F69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等腰三角形 65"/>
          <p:cNvSpPr/>
          <p:nvPr/>
        </p:nvSpPr>
        <p:spPr>
          <a:xfrm rot="5400000" flipH="1">
            <a:off x="5721976" y="1774888"/>
            <a:ext cx="906438" cy="781411"/>
          </a:xfrm>
          <a:prstGeom prst="triangle">
            <a:avLst/>
          </a:prstGeom>
          <a:solidFill>
            <a:srgbClr val="F16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等腰三角形 67"/>
          <p:cNvSpPr/>
          <p:nvPr/>
        </p:nvSpPr>
        <p:spPr>
          <a:xfrm rot="5400000">
            <a:off x="-211177" y="1837313"/>
            <a:ext cx="3062060" cy="2639706"/>
          </a:xfrm>
          <a:prstGeom prst="triangle">
            <a:avLst/>
          </a:prstGeom>
          <a:solidFill>
            <a:srgbClr val="B12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5400000">
            <a:off x="-115839" y="113631"/>
            <a:ext cx="1592824" cy="1373124"/>
          </a:xfrm>
          <a:prstGeom prst="triangle">
            <a:avLst/>
          </a:prstGeom>
          <a:solidFill>
            <a:srgbClr val="FFB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等腰三角形 69"/>
          <p:cNvSpPr/>
          <p:nvPr/>
        </p:nvSpPr>
        <p:spPr>
          <a:xfrm rot="5400000">
            <a:off x="-115839" y="4798046"/>
            <a:ext cx="1592824" cy="1373124"/>
          </a:xfrm>
          <a:prstGeom prst="triangle">
            <a:avLst/>
          </a:prstGeom>
          <a:solidFill>
            <a:srgbClr val="D26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等腰三角形 70"/>
          <p:cNvSpPr/>
          <p:nvPr/>
        </p:nvSpPr>
        <p:spPr>
          <a:xfrm rot="5400000">
            <a:off x="-115839" y="1019462"/>
            <a:ext cx="1592824" cy="1373124"/>
          </a:xfrm>
          <a:prstGeom prst="triangle">
            <a:avLst/>
          </a:prstGeom>
          <a:noFill/>
          <a:ln w="3175">
            <a:solidFill>
              <a:schemeClr val="bg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等腰三角形 71"/>
          <p:cNvSpPr/>
          <p:nvPr/>
        </p:nvSpPr>
        <p:spPr>
          <a:xfrm rot="5400000">
            <a:off x="-115839" y="1735986"/>
            <a:ext cx="1592824" cy="137312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等腰三角形 72"/>
          <p:cNvSpPr/>
          <p:nvPr/>
        </p:nvSpPr>
        <p:spPr>
          <a:xfrm rot="5400000">
            <a:off x="-126195" y="3348226"/>
            <a:ext cx="1460175" cy="121976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5" name="等腰三角形 74"/>
          <p:cNvSpPr/>
          <p:nvPr/>
        </p:nvSpPr>
        <p:spPr>
          <a:xfrm rot="5400000">
            <a:off x="-126195" y="4048896"/>
            <a:ext cx="1460175" cy="1219764"/>
          </a:xfrm>
          <a:prstGeom prst="triangle">
            <a:avLst/>
          </a:prstGeom>
          <a:noFill/>
          <a:ln w="3175">
            <a:solidFill>
              <a:schemeClr val="bg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等腰三角形 75"/>
          <p:cNvSpPr/>
          <p:nvPr/>
        </p:nvSpPr>
        <p:spPr>
          <a:xfrm rot="5400000">
            <a:off x="-126195" y="5509073"/>
            <a:ext cx="1460175" cy="1219764"/>
          </a:xfrm>
          <a:prstGeom prst="triangle">
            <a:avLst/>
          </a:prstGeom>
          <a:noFill/>
          <a:ln w="3175">
            <a:solidFill>
              <a:schemeClr val="bg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8" name="等腰三角形 77"/>
          <p:cNvSpPr/>
          <p:nvPr/>
        </p:nvSpPr>
        <p:spPr>
          <a:xfrm rot="16200000">
            <a:off x="10709124" y="1671277"/>
            <a:ext cx="1580364" cy="136238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等腰三角形 85"/>
          <p:cNvSpPr/>
          <p:nvPr/>
        </p:nvSpPr>
        <p:spPr>
          <a:xfrm rot="16200000">
            <a:off x="10709124" y="2384492"/>
            <a:ext cx="1580364" cy="136238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等腰三角形 87"/>
          <p:cNvSpPr/>
          <p:nvPr/>
        </p:nvSpPr>
        <p:spPr>
          <a:xfrm rot="16200000">
            <a:off x="10709124" y="3917492"/>
            <a:ext cx="1580364" cy="136238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等腰三角形 88"/>
          <p:cNvSpPr/>
          <p:nvPr/>
        </p:nvSpPr>
        <p:spPr>
          <a:xfrm rot="16200000">
            <a:off x="10709124" y="4630063"/>
            <a:ext cx="1580364" cy="136238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等腰三角形 90"/>
          <p:cNvSpPr/>
          <p:nvPr/>
        </p:nvSpPr>
        <p:spPr>
          <a:xfrm rot="16200000">
            <a:off x="10709124" y="107549"/>
            <a:ext cx="1580364" cy="1362384"/>
          </a:xfrm>
          <a:prstGeom prst="triangle">
            <a:avLst/>
          </a:prstGeom>
          <a:noFill/>
          <a:ln w="3175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等腰三角形 91"/>
          <p:cNvSpPr/>
          <p:nvPr/>
        </p:nvSpPr>
        <p:spPr>
          <a:xfrm rot="16200000" flipH="1">
            <a:off x="9808471" y="2665664"/>
            <a:ext cx="686524" cy="591830"/>
          </a:xfrm>
          <a:prstGeom prst="triangle">
            <a:avLst/>
          </a:prstGeom>
          <a:solidFill>
            <a:srgbClr val="F392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等腰三角形 92"/>
          <p:cNvSpPr/>
          <p:nvPr/>
        </p:nvSpPr>
        <p:spPr>
          <a:xfrm rot="5400000">
            <a:off x="2263147" y="1778926"/>
            <a:ext cx="404454" cy="348666"/>
          </a:xfrm>
          <a:prstGeom prst="triangle">
            <a:avLst/>
          </a:prstGeom>
          <a:solidFill>
            <a:srgbClr val="38A3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等腰三角形 93"/>
          <p:cNvSpPr/>
          <p:nvPr/>
        </p:nvSpPr>
        <p:spPr>
          <a:xfrm rot="5400000">
            <a:off x="1623227" y="5809056"/>
            <a:ext cx="635578" cy="547910"/>
          </a:xfrm>
          <a:prstGeom prst="triangle">
            <a:avLst/>
          </a:prstGeom>
          <a:solidFill>
            <a:srgbClr val="1F95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等腰三角形 94"/>
          <p:cNvSpPr/>
          <p:nvPr/>
        </p:nvSpPr>
        <p:spPr>
          <a:xfrm rot="16200000" flipH="1">
            <a:off x="10266239" y="4908162"/>
            <a:ext cx="362818" cy="312774"/>
          </a:xfrm>
          <a:prstGeom prst="triangle">
            <a:avLst/>
          </a:prstGeom>
          <a:solidFill>
            <a:srgbClr val="1781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104"/>
          <p:cNvSpPr txBox="1"/>
          <p:nvPr/>
        </p:nvSpPr>
        <p:spPr>
          <a:xfrm>
            <a:off x="4155269" y="5118891"/>
            <a:ext cx="3874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Framing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651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50"/>
    </mc:Choice>
    <mc:Fallback xmlns="">
      <p:transition spd="slow" advTm="5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1347477" y="3418537"/>
            <a:ext cx="3440423" cy="3374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1347477" y="4753851"/>
            <a:ext cx="3440423" cy="3374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1347477" y="2081786"/>
            <a:ext cx="3440423" cy="3374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069401" y="2005453"/>
            <a:ext cx="490096" cy="490096"/>
          </a:xfrm>
          <a:prstGeom prst="ellipse">
            <a:avLst/>
          </a:prstGeom>
          <a:solidFill>
            <a:srgbClr val="3F9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069401" y="3346573"/>
            <a:ext cx="490096" cy="490096"/>
          </a:xfrm>
          <a:prstGeom prst="ellipse">
            <a:avLst/>
          </a:prstGeom>
          <a:solidFill>
            <a:srgbClr val="DC9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069401" y="4680073"/>
            <a:ext cx="490096" cy="490096"/>
          </a:xfrm>
          <a:prstGeom prst="ellipse">
            <a:avLst/>
          </a:prstGeom>
          <a:solidFill>
            <a:srgbClr val="ECC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096000" y="0"/>
            <a:ext cx="6095999" cy="6858000"/>
          </a:xfrm>
          <a:prstGeom prst="rect">
            <a:avLst/>
          </a:pr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88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7816211" y="4182004"/>
            <a:ext cx="32393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 response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 risky. It has a one-third chance to save all 600 people but a two-thirds chance to save no 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one.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72816" y="585800"/>
            <a:ext cx="3715084" cy="651850"/>
          </a:xfrm>
          <a:prstGeom prst="rect">
            <a:avLst/>
          </a:pr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100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Interactive exercise 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475837" y="1323918"/>
            <a:ext cx="2909041" cy="355151"/>
          </a:xfrm>
          <a:prstGeom prst="rect">
            <a:avLst/>
          </a:pr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100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4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Kahneman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and </a:t>
            </a:r>
            <a:r>
              <a:rPr lang="en-US" altLang="zh-CN" sz="14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Tversky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1979)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157029" y="2066195"/>
            <a:ext cx="356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252113" y="2577245"/>
            <a:ext cx="4184889" cy="683264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 work for Centers of Disease control and you need to keep American safe.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252113" y="3913277"/>
            <a:ext cx="4184889" cy="683264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There is a sudden and usually flu-like disease that breaks out. 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252113" y="5238596"/>
            <a:ext cx="4298455" cy="97872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/>
            <a:r>
              <a:rPr lang="en-US" altLang="zh-CN">
                <a:solidFill>
                  <a:schemeClr val="tx1">
                    <a:lumMod val="50000"/>
                    <a:lumOff val="50000"/>
                  </a:schemeClr>
                </a:solidFill>
              </a:rPr>
              <a:t>Your best estimate is that 600 Americans </a:t>
            </a:r>
            <a:r>
              <a:rPr lang="en-US" altLang="zh-CN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will die </a:t>
            </a:r>
            <a:r>
              <a:rPr lang="en-US" altLang="zh-CN">
                <a:solidFill>
                  <a:schemeClr val="tx1">
                    <a:lumMod val="50000"/>
                    <a:lumOff val="50000"/>
                  </a:schemeClr>
                </a:solidFill>
              </a:rPr>
              <a:t>from the disease if no government action is taken.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849565" y="1463771"/>
            <a:ext cx="4588866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  <a:r>
              <a:rPr lang="en-US" altLang="zh-CN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hich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 you 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choose?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32"/>
          <p:cNvSpPr/>
          <p:nvPr/>
        </p:nvSpPr>
        <p:spPr>
          <a:xfrm>
            <a:off x="7506572" y="2354165"/>
            <a:ext cx="3440423" cy="3374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28"/>
          <p:cNvSpPr/>
          <p:nvPr/>
        </p:nvSpPr>
        <p:spPr>
          <a:xfrm>
            <a:off x="7228496" y="2277832"/>
            <a:ext cx="490096" cy="490096"/>
          </a:xfrm>
          <a:prstGeom prst="ellipse">
            <a:avLst/>
          </a:prstGeom>
          <a:solidFill>
            <a:srgbClr val="3F9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34"/>
          <p:cNvSpPr/>
          <p:nvPr/>
        </p:nvSpPr>
        <p:spPr>
          <a:xfrm>
            <a:off x="7572384" y="3638732"/>
            <a:ext cx="3440423" cy="3374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31"/>
          <p:cNvSpPr/>
          <p:nvPr/>
        </p:nvSpPr>
        <p:spPr>
          <a:xfrm>
            <a:off x="7294308" y="3564954"/>
            <a:ext cx="490096" cy="490096"/>
          </a:xfrm>
          <a:prstGeom prst="ellipse">
            <a:avLst/>
          </a:prstGeom>
          <a:solidFill>
            <a:srgbClr val="ECC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35"/>
          <p:cNvSpPr txBox="1"/>
          <p:nvPr/>
        </p:nvSpPr>
        <p:spPr>
          <a:xfrm>
            <a:off x="1144400" y="3420849"/>
            <a:ext cx="356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35"/>
          <p:cNvSpPr txBox="1"/>
          <p:nvPr/>
        </p:nvSpPr>
        <p:spPr>
          <a:xfrm>
            <a:off x="1158209" y="4733308"/>
            <a:ext cx="329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24"/>
          <p:cNvSpPr txBox="1"/>
          <p:nvPr/>
        </p:nvSpPr>
        <p:spPr>
          <a:xfrm>
            <a:off x="7828382" y="711441"/>
            <a:ext cx="26312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Program 1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35"/>
          <p:cNvSpPr txBox="1"/>
          <p:nvPr/>
        </p:nvSpPr>
        <p:spPr>
          <a:xfrm>
            <a:off x="7718592" y="2322263"/>
            <a:ext cx="20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Response A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35"/>
          <p:cNvSpPr txBox="1"/>
          <p:nvPr/>
        </p:nvSpPr>
        <p:spPr>
          <a:xfrm>
            <a:off x="7784404" y="3596985"/>
            <a:ext cx="20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Response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文本框 24"/>
          <p:cNvSpPr txBox="1"/>
          <p:nvPr/>
        </p:nvSpPr>
        <p:spPr>
          <a:xfrm>
            <a:off x="7321012" y="2843743"/>
            <a:ext cx="2631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ave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 people.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Sound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13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207"/>
    </mc:Choice>
    <mc:Fallback xmlns="">
      <p:transition spd="slow" advTm="58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1347477" y="3418537"/>
            <a:ext cx="3440423" cy="3374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1347477" y="4753851"/>
            <a:ext cx="3440423" cy="3374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1347477" y="2081786"/>
            <a:ext cx="3440423" cy="3374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069401" y="2005453"/>
            <a:ext cx="490096" cy="490096"/>
          </a:xfrm>
          <a:prstGeom prst="ellipse">
            <a:avLst/>
          </a:prstGeom>
          <a:solidFill>
            <a:srgbClr val="3F9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069401" y="3346573"/>
            <a:ext cx="490096" cy="490096"/>
          </a:xfrm>
          <a:prstGeom prst="ellipse">
            <a:avLst/>
          </a:prstGeom>
          <a:solidFill>
            <a:srgbClr val="DC9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069401" y="4680073"/>
            <a:ext cx="490096" cy="490096"/>
          </a:xfrm>
          <a:prstGeom prst="ellipse">
            <a:avLst/>
          </a:prstGeom>
          <a:solidFill>
            <a:srgbClr val="ECC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096000" y="0"/>
            <a:ext cx="6095999" cy="6858000"/>
          </a:xfrm>
          <a:prstGeom prst="rect">
            <a:avLst/>
          </a:pr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88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7816211" y="4182004"/>
            <a:ext cx="323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There 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 a one-third chance that no one will die and a two-third chance that everyone will die.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72816" y="585800"/>
            <a:ext cx="3715084" cy="651850"/>
          </a:xfrm>
          <a:prstGeom prst="rect">
            <a:avLst/>
          </a:pr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100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Interactive exercise 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475837" y="1323918"/>
            <a:ext cx="2909041" cy="355151"/>
          </a:xfrm>
          <a:prstGeom prst="rect">
            <a:avLst/>
          </a:prstGeom>
          <a:gradFill>
            <a:gsLst>
              <a:gs pos="0">
                <a:srgbClr val="162F45"/>
              </a:gs>
              <a:gs pos="20000">
                <a:srgbClr val="152F46"/>
              </a:gs>
              <a:gs pos="40000">
                <a:srgbClr val="152B40"/>
              </a:gs>
              <a:gs pos="60000">
                <a:srgbClr val="122536"/>
              </a:gs>
              <a:gs pos="80000">
                <a:srgbClr val="0D1F2D"/>
              </a:gs>
              <a:gs pos="100000">
                <a:srgbClr val="0B1924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4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Kahneman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and </a:t>
            </a:r>
            <a:r>
              <a:rPr lang="en-US" altLang="zh-CN" sz="14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Tversky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1979)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157029" y="2066195"/>
            <a:ext cx="356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252113" y="2577245"/>
            <a:ext cx="4184889" cy="683264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 work for Centers of Disease control and you need to keep American safe.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252113" y="3913277"/>
            <a:ext cx="4184889" cy="683264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There is a sudden and usually flu-like disease that breaks out. 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252113" y="5238596"/>
            <a:ext cx="4298455" cy="97872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/>
            <a:r>
              <a:rPr lang="en-US" altLang="zh-CN">
                <a:solidFill>
                  <a:schemeClr val="tx1">
                    <a:lumMod val="50000"/>
                    <a:lumOff val="50000"/>
                  </a:schemeClr>
                </a:solidFill>
              </a:rPr>
              <a:t>Your best estimate is that 600 Americans </a:t>
            </a:r>
            <a:r>
              <a:rPr lang="en-US" altLang="zh-CN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will die </a:t>
            </a:r>
            <a:r>
              <a:rPr lang="en-US" altLang="zh-CN">
                <a:solidFill>
                  <a:schemeClr val="tx1">
                    <a:lumMod val="50000"/>
                    <a:lumOff val="50000"/>
                  </a:schemeClr>
                </a:solidFill>
              </a:rPr>
              <a:t>from the disease if no government action is taken.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849565" y="1463771"/>
            <a:ext cx="4588866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hich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 you 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choose?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32"/>
          <p:cNvSpPr/>
          <p:nvPr/>
        </p:nvSpPr>
        <p:spPr>
          <a:xfrm>
            <a:off x="7506572" y="2354165"/>
            <a:ext cx="3440423" cy="3374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28"/>
          <p:cNvSpPr/>
          <p:nvPr/>
        </p:nvSpPr>
        <p:spPr>
          <a:xfrm>
            <a:off x="7228496" y="2277832"/>
            <a:ext cx="490096" cy="490096"/>
          </a:xfrm>
          <a:prstGeom prst="ellipse">
            <a:avLst/>
          </a:prstGeom>
          <a:solidFill>
            <a:srgbClr val="3F9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34"/>
          <p:cNvSpPr/>
          <p:nvPr/>
        </p:nvSpPr>
        <p:spPr>
          <a:xfrm>
            <a:off x="7572384" y="3638732"/>
            <a:ext cx="3440423" cy="3374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31"/>
          <p:cNvSpPr/>
          <p:nvPr/>
        </p:nvSpPr>
        <p:spPr>
          <a:xfrm>
            <a:off x="7294308" y="3564954"/>
            <a:ext cx="490096" cy="490096"/>
          </a:xfrm>
          <a:prstGeom prst="ellipse">
            <a:avLst/>
          </a:prstGeom>
          <a:solidFill>
            <a:srgbClr val="ECC1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35"/>
          <p:cNvSpPr txBox="1"/>
          <p:nvPr/>
        </p:nvSpPr>
        <p:spPr>
          <a:xfrm>
            <a:off x="1144400" y="3420849"/>
            <a:ext cx="356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35"/>
          <p:cNvSpPr txBox="1"/>
          <p:nvPr/>
        </p:nvSpPr>
        <p:spPr>
          <a:xfrm>
            <a:off x="1158209" y="4733308"/>
            <a:ext cx="329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24"/>
          <p:cNvSpPr txBox="1"/>
          <p:nvPr/>
        </p:nvSpPr>
        <p:spPr>
          <a:xfrm>
            <a:off x="7828382" y="711441"/>
            <a:ext cx="26312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Program 2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35"/>
          <p:cNvSpPr txBox="1"/>
          <p:nvPr/>
        </p:nvSpPr>
        <p:spPr>
          <a:xfrm>
            <a:off x="7718592" y="2322263"/>
            <a:ext cx="20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Response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35"/>
          <p:cNvSpPr txBox="1"/>
          <p:nvPr/>
        </p:nvSpPr>
        <p:spPr>
          <a:xfrm>
            <a:off x="7784404" y="3596985"/>
            <a:ext cx="20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Response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文本框 24"/>
          <p:cNvSpPr txBox="1"/>
          <p:nvPr/>
        </p:nvSpPr>
        <p:spPr>
          <a:xfrm>
            <a:off x="7574697" y="2799830"/>
            <a:ext cx="3138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 people will die for certain.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77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338"/>
    </mc:Choice>
    <mc:Fallback xmlns="">
      <p:transition spd="slow" advTm="33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8416c4e7611a3a6ddc5674187ae6b65939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948</TotalTime>
  <Words>874</Words>
  <Application>Microsoft Macintosh PowerPoint</Application>
  <PresentationFormat>Widescreen</PresentationFormat>
  <Paragraphs>137</Paragraphs>
  <Slides>20</Slides>
  <Notes>0</Notes>
  <HiddenSlides>0</HiddenSlides>
  <MMClips>20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微软雅黑</vt:lpstr>
      <vt:lpstr>等线</vt:lpstr>
      <vt:lpstr>等线 Light</vt:lpstr>
      <vt:lpstr>Arial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安</dc:creator>
  <cp:lastModifiedBy>Microsoft Office User</cp:lastModifiedBy>
  <cp:revision>156</cp:revision>
  <dcterms:created xsi:type="dcterms:W3CDTF">2016-11-13T11:49:39Z</dcterms:created>
  <dcterms:modified xsi:type="dcterms:W3CDTF">2016-12-08T09:49:21Z</dcterms:modified>
</cp:coreProperties>
</file>

<file path=docProps/thumbnail.jpeg>
</file>